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ht"/>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72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Dezyèm Pitit la te pèdi e yo jwenn li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Jodi a</a:t>
            </a:r>
            <a:r xmlns:a="http://schemas.openxmlformats.org/drawingml/2006/main">
              <a:rPr altLang="en-US" lang="ht" sz="4000">
                <a:solidFill>
                  <a:srgbClr val="ff0000"/>
                </a:solidFill>
              </a:rPr>
              <a:t> </a:t>
            </a:r>
            <a:r xmlns:a="http://schemas.openxmlformats.org/drawingml/2006/main">
              <a:rPr altLang="ko-KR" lang="ht" sz="4000">
                <a:solidFill>
                  <a:srgbClr val="ff0000"/>
                </a:solidFill>
              </a:rPr>
              <a:t>Egzamen</a:t>
            </a:r>
            <a:r xmlns:a="http://schemas.openxmlformats.org/drawingml/2006/main">
              <a:rPr altLang="en-US" lang="ht"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Ki jan papa a te trete dezyèm pitit gason an lè li tounen?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Li te voye dezyèm pitit gason an deyò.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Li frape dezyèm pitit gason 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Li pa t 'wè dezyèm pitit gason 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Li akeyi dezyèm pitit gason an ak kè kontan.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④ </a:t>
            </a:r>
            <a:r xmlns:a="http://schemas.openxmlformats.org/drawingml/2006/main">
              <a:rPr altLang="ko-KR" lang="ht" sz="2800">
                <a:solidFill>
                  <a:srgbClr val="ff0000"/>
                </a:solidFill>
              </a:rPr>
              <a:t>Li akeyi dezyèm pitit gason an ak kè kontan.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81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Yon dèt ki te dwe dis mil talan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ht" sz="3600"/>
              <a:t>'Èske ou pa ta dwe gen pitye pou parèy ou menm jan mwen te gen pou ou?'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18:</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Te gen yon nonm ki te dwe wa a dis mil talan. Wa a te pran pitye pou nonm lan, li anile dèt la.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Men, lè nonm sa a soti, li jwenn youn nan parèy li yo ki te dwe l 'san denè. Li te pwan li e li te fache sou li. "Remèt sa ou dwe mwen!"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Epi li jete parèy li a nan prizon an. Wa a tande nouvèl sa a nan men lòt sèvitè l la.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Lè sa a, wa a fache, li rele domestik la tounen. “Mwen te anile tout dèt ou sa yo paske ou te sipliye m. Èske w pa ta dwe gen pitye pou frè parèy ou yo menm jan mwen te gen pou ou?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Jezi te di: “Menm jan Papa nou ki nan syèl la te padone nou, se pou nou youn padone lòt.”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chemeClr val="tx1">
                    <a:lumMod val="65000"/>
                    <a:lumOff val="35000"/>
                  </a:schemeClr>
                </a:solidFill>
              </a:rPr>
              <a:t>Yo te wete yon sèvitè de yon gwo dèt ki te gen dimil talan.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Men, li pa t padone parèy li a ki te dwe l san (100) denè.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Sa a se yon atitid engra.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Nou te tou padone ak sove pa gras gras Jezi.</a:t>
            </a:r>
            <a:r xmlns:a="http://schemas.openxmlformats.org/drawingml/2006/main">
              <a:rPr altLang="en-US" lang="ht" sz="3200">
                <a:solidFill>
                  <a:schemeClr val="tx1">
                    <a:lumMod val="65000"/>
                    <a:lumOff val="35000"/>
                  </a:schemeClr>
                </a:solidFill>
              </a:rPr>
              <a:t> </a:t>
            </a:r>
            <a:r xmlns:a="http://schemas.openxmlformats.org/drawingml/2006/main">
              <a:rPr altLang="ko-KR" lang="ht" sz="3200">
                <a:solidFill>
                  <a:schemeClr val="tx1">
                    <a:lumMod val="65000"/>
                    <a:lumOff val="35000"/>
                  </a:schemeClr>
                </a:solidFill>
              </a:rPr>
              <a:t>Si nou pa bliye gras sa a, nou dwe padone moun ki fè nou sa ki mal.</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t>Kiyès Jezi?</a:t>
            </a:r>
            <a:r xmlns:a="http://schemas.openxmlformats.org/drawingml/2006/main">
              <a:rPr altLang="en-US" lang="h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 se..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moun ki padone ak renmen nou jiska lafen.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Konbyen kòb li te retire pa wa 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san denè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desan denè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yon santèn talan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dis mil talan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④ </a:t>
            </a:r>
            <a:r xmlns:a="http://schemas.openxmlformats.org/drawingml/2006/main">
              <a:rPr altLang="ko-KR" lang="ht" sz="2800">
                <a:solidFill>
                  <a:srgbClr val="ff0000"/>
                </a:solidFill>
              </a:rPr>
              <a:t>dis mil talan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ht" sz="4000"/>
              <a:t>Paske, pitit gason mwen an te mouri, li vivan ankò; li te pèdi, yo jwenn li.' Se konsa, yo te kòmanse selebre.</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Lik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ht" sz="3600"/>
              <a:t>'Èske ou pa ta dwe gen pitye pou parèy ou menm jan mwen te gen pou ou?'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18:</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82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Ozanna pou Pitit David la!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ht" sz="3600"/>
              <a:t>Foul moun ki t'ap mache devan l' yo ak moun ki t'ap swiv li yo t'ap rele byen fò, "Ozana pou Pitit David la!" "Benediksyon pou moun ki vini nan non Seyè a!" "Ozanna nan pi wo 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ht" altLang="ko-KR" sz="2600">
                <a:solidFill>
                  <a:schemeClr val="tx1">
                    <a:lumMod val="65000"/>
                    <a:lumOff val="35000"/>
                  </a:schemeClr>
                </a:solidFill>
              </a:rPr>
              <a:t>Pandan Jezi t ap pwoche Jerizalèm, li voye de disip yo di: “Ale nan bouk la, w ap jwenn yon bourik ak ti bourik li bò kote l. Demare yo epi pote yo ban mwen."</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De disip yo antre nan bouk la, yo fè sa Jezi te di yo.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Yo jwenn bourik la. "Seyè a bezwen yo." Lè sa a, mèt kay la voye yo touswit.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Jezi chita sou yon ti bourik epi li antre Jerizalèm. Foul moun ki t'ap mache devan l' yo t'ap rele byen fò, "Ozana pou Pitit David 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Lefètke Jezi te monte yon ti bourik e ke foul moun yo te akeyi l, se te fèt dapre pwofesi ki nan Bib la. Men, pèsonn pa t 'konnen sou li.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chemeClr val="tx1">
                    <a:lumMod val="65000"/>
                    <a:lumOff val="35000"/>
                  </a:schemeClr>
                </a:solidFill>
              </a:rPr>
              <a:t>"Jezi te monte yon ti bourik, epi foul moun yo t'ap rele byen fò: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'Ozana pou Pitit David 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Yo tout te pwofetize nan Bib 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Jezi te viv grasa obeyisans,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jan sa te ekri nan Bib 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Nou menm ki suiv Jezi, nou dwe obeyi tou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Pawòl Bondye a byen.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rgbClr val="ff0000"/>
                </a:solidFill>
              </a:rPr>
              <a:t>Kiyès Jezi?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 se..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wa nou ki merite lwanj ak glwa.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ht">
                <a:solidFill>
                  <a:schemeClr val="tx1">
                    <a:lumMod val="50000"/>
                    <a:lumOff val="50000"/>
                  </a:schemeClr>
                </a:solidFill>
              </a:rPr>
              <a:t>Nimewo 73 Pawòl Bondye a</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ht" sz="4400"/>
              <a:t>Jezi leve Laza pami mò yo</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Ki sa Jezi te monte Jerizalèm?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yon ti bourik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yon chwal ti bebe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yon ti bebe elefan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yon ti bebe chamo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① </a:t>
            </a:r>
            <a:r xmlns:a="http://schemas.openxmlformats.org/drawingml/2006/main">
              <a:rPr altLang="ko-KR" lang="ht" sz="2800">
                <a:solidFill>
                  <a:srgbClr val="ff0000"/>
                </a:solidFill>
              </a:rPr>
              <a:t>yon ti bourik</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ht" sz="3600"/>
              <a:t>Foul moun ki t'ap mache devan l' yo ak moun ki t'ap swiv li yo t'ap rele byen fò, "Ozana pou Pitit David la!" "Benediksyon pou moun ki vini nan non Seyè a!" "Ozanna nan pi wo 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83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Kay mwen se yon kay nan lapriyè.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ht" sz="3600"/>
              <a:t>Li di yo: Men sa ki ekri: Y ap rele kay mwen an kay lapriyè, men n ap fè l tounen yon karo vòlè.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Jezi antre nan tanp Jerizalèm nan. Te gen anpil machann ak moun k ap chanje lajan anndan tanp lan.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ht" altLang="ko-KR" sz="3000">
                <a:solidFill>
                  <a:schemeClr val="tx1">
                    <a:lumMod val="65000"/>
                    <a:lumOff val="35000"/>
                  </a:schemeClr>
                </a:solidFill>
              </a:rPr>
              <a:t>Jezi chavire tab moun k ap chanje lajan yo ak ban moun k ap vann pijon yo. Li te kondui tout moun ki t ap achte ak vann la.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Jezi te fache di: “Men sa ki ekri: Y ap rele kay mwen an kay lapriyè, men w ap fè l tounen yon twou pou vòlè.”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Jezi te chase machann yo soti nan tanp lan e li te geri moun ki malad nan tanp lan.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ht" sz="3600">
                <a:solidFill>
                  <a:schemeClr val="tx1">
                    <a:lumMod val="65000"/>
                    <a:lumOff val="35000"/>
                  </a:schemeClr>
                </a:solidFill>
              </a:rPr>
              <a:t>Tanp lan, legliz la, se kote pou adore ak priye Bondye.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t" sz="3600">
                <a:solidFill>
                  <a:schemeClr val="tx1">
                    <a:lumMod val="65000"/>
                    <a:lumOff val="35000"/>
                  </a:schemeClr>
                </a:solidFill>
              </a:rPr>
              <a:t>Jezi te fache kont foul moun yo ki te fè l tounen yon kote pou biznis.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t" sz="3600">
                <a:solidFill>
                  <a:schemeClr val="tx1">
                    <a:lumMod val="65000"/>
                    <a:lumOff val="35000"/>
                  </a:schemeClr>
                </a:solidFill>
              </a:rPr>
              <a:t>Pou kisa ou vin legliz?</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t" sz="3600">
                <a:solidFill>
                  <a:schemeClr val="tx1">
                    <a:lumMod val="65000"/>
                    <a:lumOff val="35000"/>
                  </a:schemeClr>
                </a:solidFill>
              </a:rPr>
              <a:t>Nan legliz, ou dwe rankontre Bondye ak adorasyon ak lapriyè.</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rgbClr val="ff0000"/>
                </a:solidFill>
              </a:rPr>
              <a:t>Kiyès Jezi?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 se..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pwopriyetè legliz la. Jezi se moun ki resevwa adorasyon nou ak lapriyè nan men legliz la.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ht" sz="3600"/>
              <a:t>Jezi di li: Mwen se rezirèksyon an ak lavi a. Moun ki mete konfyans yo nan mwen ap viv, menmsi li mouri.</a:t>
            </a:r>
            <a:endParaRPr xmlns:a="http://schemas.openxmlformats.org/drawingml/2006/main" altLang="ko-KR" lang="en-US" sz="3600"/>
          </a:p>
          <a:p>
            <a:pPr xmlns:a="http://schemas.openxmlformats.org/drawingml/2006/main" lvl="0">
              <a:defRPr/>
            </a:pPr>
            <a:r xmlns:a="http://schemas.openxmlformats.org/drawingml/2006/main">
              <a:rPr altLang="ko-KR" lang="ht" sz="3600"/>
              <a:t>e nenpòt moun ki vivan epi ki kwè nan mwen p ap janm mouri. Èske ou kwè sa?"</a:t>
            </a:r>
            <a:endParaRPr xmlns:a="http://schemas.openxmlformats.org/drawingml/2006/main" altLang="ko-KR" lang="en-US" sz="3600"/>
          </a:p>
          <a:p>
            <a:pPr xmlns:a="http://schemas.openxmlformats.org/drawingml/2006/main" lvl="0">
              <a:defRPr/>
            </a:pPr>
            <a:r xmlns:a="http://schemas.openxmlformats.org/drawingml/2006/main">
              <a:rPr altLang="ko-KR" lang="ht"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Jan</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11:</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Kiyès Jezi te mete deyò nan tanp lan?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Jwif yo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moun lòt nasyon yo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Prèt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Machann yo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④ </a:t>
            </a:r>
            <a:r xmlns:a="http://schemas.openxmlformats.org/drawingml/2006/main">
              <a:rPr altLang="ko-KR" lang="ht" sz="2800">
                <a:solidFill>
                  <a:srgbClr val="ff0000"/>
                </a:solidFill>
              </a:rPr>
              <a:t>Machann yo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ht" sz="3600"/>
              <a:t>Li di yo: Men sa ki ekri: Y ap rele kay mwen an kay lapriyè, men n ap fè l tounen yon karo vòlè.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84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Jezi te lave pye disip li yo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ht" sz="3600"/>
              <a:t>Kounye a ke mwen menm, Senyè nou ak Anseyan nou an, mwen lave pye nou, nou menm tou nou dwe lave pye nou youn lòt.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Jan</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Jezi te fè dènye manje a ak disip li yo. Jezi te konnen sa a se te dènye repa li ak disip li yo.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ht" altLang="ko-KR" sz="3000">
                <a:solidFill>
                  <a:schemeClr val="tx1">
                    <a:lumMod val="65000"/>
                    <a:lumOff val="35000"/>
                  </a:schemeClr>
                </a:solidFill>
              </a:rPr>
              <a:t>Menm lè Jezi pote dlo nan kivèt la, li kòmanse lave pye disip li yo youn pa youn.</a:t>
            </a:r>
            <a:r xmlns:a="http://schemas.openxmlformats.org/drawingml/2006/main">
              <a:rPr lang="ht"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Lè li te vire Pyè, Pyè di: "Poukisa Seyè a lave pye nou? Mwen p'ap lave!"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Jezi reponn. "Si mwen pa lave pye ou, ou menm ak mwen pa gen anyen pou wè ak li. Ou ka pa konprann byen kounye a, men yon jou ou pral konprann."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"Mwen lave pye ou pou bay yon egzanp. Depi koulye a, lave pye yo youn ak lòt epi vin moun ki sèvi youn ak lòt."</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ht" sz="3600">
                <a:solidFill>
                  <a:schemeClr val="tx1">
                    <a:lumMod val="65000"/>
                    <a:lumOff val="35000"/>
                  </a:schemeClr>
                </a:solidFill>
              </a:rPr>
              <a:t>Nan monn nan, moun ki ba yo sèvi moun ki wo, men okontrè Jezi te lave pye disip li yo e li te abandone.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t" sz="3600">
                <a:solidFill>
                  <a:schemeClr val="tx1">
                    <a:lumMod val="65000"/>
                    <a:lumOff val="35000"/>
                  </a:schemeClr>
                </a:solidFill>
              </a:rPr>
              <a:t>lavi li pou nou.</a:t>
            </a:r>
            <a:r xmlns:a="http://schemas.openxmlformats.org/drawingml/2006/main">
              <a:rPr altLang="en-US" lang="ht" sz="3600">
                <a:solidFill>
                  <a:schemeClr val="tx1">
                    <a:lumMod val="65000"/>
                    <a:lumOff val="35000"/>
                  </a:schemeClr>
                </a:solidFill>
              </a:rPr>
              <a:t> </a:t>
            </a:r>
            <a:r xmlns:a="http://schemas.openxmlformats.org/drawingml/2006/main">
              <a:rPr altLang="ko-KR" lang="ht" sz="3600">
                <a:solidFill>
                  <a:schemeClr val="tx1">
                    <a:lumMod val="65000"/>
                    <a:lumOff val="35000"/>
                  </a:schemeClr>
                </a:solidFill>
              </a:rPr>
              <a:t>Si nou se disip Jezi, nou ta dwe kontan youn sèvi lòt nan plas ki pi ba a, olye nou vle yo trete yo nan plas ki pi wo 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Yon jou, nouvèl te vin jwenn Jezi. "Laza malad. Tanpri vini vit epi geri 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t>Kiyès Jezi?</a:t>
            </a:r>
            <a:r xmlns:a="http://schemas.openxmlformats.org/drawingml/2006/main">
              <a:rPr altLang="en-US" lang="h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a:t>
            </a:r>
            <a:r xmlns:a="http://schemas.openxmlformats.org/drawingml/2006/main">
              <a:rPr altLang="en-US" lang="ht" sz="3600">
                <a:solidFill>
                  <a:srgbClr val="0070c0"/>
                </a:solidFill>
              </a:rPr>
              <a:t> </a:t>
            </a:r>
            <a:r xmlns:a="http://schemas.openxmlformats.org/drawingml/2006/main">
              <a:rPr altLang="ko-KR" lang="ht" sz="3600">
                <a:solidFill>
                  <a:srgbClr val="0070c0"/>
                </a:solidFill>
              </a:rPr>
              <a:t>se..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nonm ki pi wo a, men li te rive nan plas ki pi ba a e li te dispoze sèvi nou tout.</a:t>
            </a:r>
            <a:r xmlns:a="http://schemas.openxmlformats.org/drawingml/2006/main">
              <a:rPr altLang="en-US" lang="ht"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Kiyès ki pa kite Jezi lave pye l?</a:t>
            </a:r>
            <a:r xmlns:a="http://schemas.openxmlformats.org/drawingml/2006/main">
              <a:rPr altLang="en-US" lang="ht"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Jan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Toma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Pyè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Jida Iskariòt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③ </a:t>
            </a:r>
            <a:r xmlns:a="http://schemas.openxmlformats.org/drawingml/2006/main">
              <a:rPr altLang="ko-KR" lang="ht" sz="2800">
                <a:solidFill>
                  <a:srgbClr val="ff0000"/>
                </a:solidFill>
              </a:rPr>
              <a:t>Pyè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ht" sz="3600"/>
              <a:t>Kounye a ke mwen menm, Senyè nou ak Anseyan nou an, mwen lave pye nou, nou menm tou nou dwe lave pye nou youn lòt.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Jan</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85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Jezi ap priye sou mòn lan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ht" altLang="ko-KR" sz="3600"/>
              <a:t>Li ale yon ti kras pi lwen, li lage kò l' fas atè, li lapriyè: "Papa, si sa posib, se pou yo retire gode sa a nan men mwen. Men, pa jan mwen vle, men jan ou vle."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Matye</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Apre manje, Jezi ale ak disip li yo yon kote yo rele Jetsemane.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ht" altLang="ko-KR" sz="3000">
                <a:solidFill>
                  <a:schemeClr val="tx1">
                    <a:lumMod val="65000"/>
                    <a:lumOff val="35000"/>
                  </a:schemeClr>
                </a:solidFill>
              </a:rPr>
              <a:t>Jezi di disip yo: “Nanm mwen chaje ak lapenn jiska lanmò. Rete la epi veye avè m."</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""Papa m ', si sa posib, gode sa a ka wete nan men mwen. Men, pa jan mwen vle, men jan ou vle." Jezi te priye anpil. Men, disip yo tonbe nan yon gwo dòmi.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Jezi di, li leve disip li yo: “Èske nou pa t kapab veye avè m pandan yon èdtan? Gade. Men moun k'ap trayi m' lan ap vin arete 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Finalman, Jezi te suiv moun ki te vin jwenn li yo. Se te mouri pou peye pou peche nou sou kwa a jan Bondye te vle.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Men, anvan Jezi te vini, li te mouri.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ht" altLang="ko-KR" sz="3600">
                <a:solidFill>
                  <a:schemeClr val="tx1">
                    <a:lumMod val="65000"/>
                    <a:lumOff val="35000"/>
                  </a:schemeClr>
                </a:solidFill>
              </a:rPr>
              <a:t>Li te douloure pou Jezi mouri pou peye pou peche nou yo sou kwa a, men li te konplètman obeyisan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t" altLang="ko-KR" sz="3600">
                <a:solidFill>
                  <a:schemeClr val="tx1">
                    <a:lumMod val="65000"/>
                    <a:lumOff val="35000"/>
                  </a:schemeClr>
                </a:solidFill>
              </a:rPr>
              <a:t>paske se te volonte Bondye.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t" altLang="ko-KR" sz="3600">
                <a:solidFill>
                  <a:schemeClr val="tx1">
                    <a:lumMod val="65000"/>
                    <a:lumOff val="35000"/>
                  </a:schemeClr>
                </a:solidFill>
              </a:rPr>
              <a:t>Nou dwe premye espere ke volonte Bondye a rive nan lavi nou olye ke volonte pa m nan.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t>Kiyès Jezi?</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a:t>
            </a:r>
            <a:r xmlns:a="http://schemas.openxmlformats.org/drawingml/2006/main">
              <a:rPr lang="ht" altLang="en-US" sz="3600">
                <a:solidFill>
                  <a:srgbClr val="0070c0"/>
                </a:solidFill>
              </a:rPr>
              <a:t> </a:t>
            </a:r>
            <a:r xmlns:a="http://schemas.openxmlformats.org/drawingml/2006/main">
              <a:rPr lang="ht" altLang="ko-KR" sz="3600">
                <a:solidFill>
                  <a:srgbClr val="0070c0"/>
                </a:solidFill>
              </a:rPr>
              <a:t>se..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san peche nan peyi sa a paske li suiv volonte Bondye nèt.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Ki kote Jezi te priye anvan yo te arete l?</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Nan tanp Jerizalèm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Jetsemane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Chanm anwo nan Mak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Lake Galile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② </a:t>
            </a:r>
            <a:r xmlns:a="http://schemas.openxmlformats.org/drawingml/2006/main">
              <a:rPr lang="ht" altLang="ko-KR" sz="2800">
                <a:solidFill>
                  <a:srgbClr val="ff0000"/>
                </a:solidFill>
              </a:rPr>
              <a:t>Jetsemane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ht" altLang="ko-KR" sz="3600"/>
              <a:t>Li ale yon ti kras pi lwen, li lage kò l' fas atè, li lapriyè: "Papa, si sa posib, se pou yo retire gode sa a nan men mwen. Men, pa jan mwen vle, men jan ou vle."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Matye</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86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Jezi te mouri sou kwa 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ht" altLang="ko-KR" sz="3600"/>
              <a:t>Jezi rele byen fò: “Papa, mwen renmèt lespri m nan men w”. Lè li fin di sa, li souf.</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Lik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23:</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Sòlda women yo te kaptire Jezi, te mete yon kouwòn pikan nan tèt li, yo te pase l nan betiz, yo te pote kwa a epi yo te mennen l deyò pou yo te egzekite l sou mòn nan.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Lè sa a, Jezi te kloure sou kwa a ansanm ak de kriminèl. Pèp la te kanpe ap gade, e chèf yo te menm pase l nan rizib.</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"Papa, padonnen yo, paske yo pa konnen sa y ap fè." Jezi te priye pou moun ki te touye l yo.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Jezi di: "Sa fini!" Apre sa, li bese tèt li epi li bay lespri li.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ht" sz="2800">
                <a:solidFill>
                  <a:schemeClr val="tx1">
                    <a:lumMod val="65000"/>
                    <a:lumOff val="35000"/>
                  </a:schemeClr>
                </a:solidFill>
              </a:rPr>
              <a:t>Sè Laza di Jezi ki te vin an reta, "Jezi, si ou te la, frè m nan pa ta mouri."</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Lè sa a, rido tanp lan te chire an de depi anwo jouk anba. Tè a tranble e wòch yo fann. Lè sòlda ki te kloure Jezi sou kwa a wè sa, yo te pè, yo t'ap di: "Se vre wi, li se Pitit Bondye a!"</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ht" altLang="ko-KR" sz="3600">
                <a:solidFill>
                  <a:schemeClr val="tx1">
                    <a:lumMod val="65000"/>
                    <a:lumOff val="35000"/>
                  </a:schemeClr>
                </a:solidFill>
              </a:rPr>
              <a:t>Jezi ki san peche te soufri epi li te mouri pou nou, epi li te peye pou peche nou yo.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t" altLang="ko-KR" sz="3600">
                <a:solidFill>
                  <a:schemeClr val="tx1">
                    <a:lumMod val="65000"/>
                    <a:lumOff val="35000"/>
                  </a:schemeClr>
                </a:solidFill>
              </a:rPr>
              <a:t>Se poutèt sa, nou pa bezwen peye pou tèt nou.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t" altLang="ko-KR" sz="3600">
                <a:solidFill>
                  <a:schemeClr val="tx1">
                    <a:lumMod val="65000"/>
                    <a:lumOff val="35000"/>
                  </a:schemeClr>
                </a:solidFill>
              </a:rPr>
              <a:t>Nou te sove gras a Jezi.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t" altLang="ko-KR" sz="3600">
                <a:solidFill>
                  <a:schemeClr val="tx1">
                    <a:lumMod val="65000"/>
                    <a:lumOff val="35000"/>
                  </a:schemeClr>
                </a:solidFill>
              </a:rPr>
              <a:t>Nou pa dwe bliye sa pou yon ti moman.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t>Kiyès Jezi?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 se..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se Sovè a ki te sove nou lè l te mouri pou peche nou yo sou kwa 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Ak kiyès Jezi te kloure sou kwa 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Disip yo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Fanm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Prèt yo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Kriminèl yo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④ </a:t>
            </a:r>
            <a:r xmlns:a="http://schemas.openxmlformats.org/drawingml/2006/main">
              <a:rPr lang="ht" altLang="ko-KR" sz="2800">
                <a:solidFill>
                  <a:srgbClr val="ff0000"/>
                </a:solidFill>
              </a:rPr>
              <a:t>Kriminèl yo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ht" altLang="ko-KR" sz="3600"/>
              <a:t>Jezi rele byen fò: “Papa, mwen renmèt lespri m nan men w”. Lè li fin di sa, li souf.</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Lik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23:</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87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Kavo a Vide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t" altLang="ko-KR" sz="3600"/>
              <a:t>Lè sa a, li vire, li wè Jezi kanpe la, men li pa reyalize ke se Jezi.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Jan</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20:</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Mari, moun Magdala, ale nan kavo a pou l wè Jezi ki mouri a. Men, pòt wòch kavo a te louvri.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Pa t gen kò Jezi nan kavo a. Mari te panse yon moun te vòlè kadav Jezi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Zanj lan parèt epi li mande. "Poukisa wap kriye?" Mari reponn, "Yon moun vòlè kò Jezi."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Jezi di: “Wete pòtay wòch ki nan kavo a”. Jezi di yo: Soti, Laza.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Epi lè li vire, te gen Jezi ki te tounen vivan. Men, Mari pa t rekonèt Jezi. Li pa t panse Jezi t ap retounen nan lavi.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"Mari..." Se sèlman lè Jezi rele, Mari rekonèt li. “Seyè, ou vrèman tounen vivan.” Jezi te resisite twa jou apre lanmò li.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ht" altLang="ko-KR" sz="3300">
                <a:solidFill>
                  <a:schemeClr val="tx1">
                    <a:lumMod val="65000"/>
                    <a:lumOff val="35000"/>
                  </a:schemeClr>
                </a:solidFill>
              </a:rPr>
              <a:t>Pa gen moun nan mond lan ki mouri</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t" altLang="ko-KR" sz="3300">
                <a:solidFill>
                  <a:schemeClr val="tx1">
                    <a:lumMod val="65000"/>
                    <a:lumOff val="35000"/>
                  </a:schemeClr>
                </a:solidFill>
              </a:rPr>
              <a:t>epi vivan ankò.</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t" altLang="ko-KR" sz="3300">
                <a:solidFill>
                  <a:schemeClr val="tx1">
                    <a:lumMod val="65000"/>
                    <a:lumOff val="35000"/>
                  </a:schemeClr>
                </a:solidFill>
              </a:rPr>
              <a:t>Men, sèl la, Jezi, ki te resisite soti nan lanmò, se toujou vivan.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t" altLang="ko-KR" sz="3300">
                <a:solidFill>
                  <a:schemeClr val="tx1">
                    <a:lumMod val="65000"/>
                    <a:lumOff val="35000"/>
                  </a:schemeClr>
                </a:solidFill>
              </a:rPr>
              <a:t>Bib la di moun ki kwè nan Jezi tou tounen nan lavi</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t" altLang="ko-KR" sz="3300">
                <a:solidFill>
                  <a:schemeClr val="tx1">
                    <a:lumMod val="65000"/>
                    <a:lumOff val="35000"/>
                  </a:schemeClr>
                </a:solidFill>
              </a:rPr>
              <a:t>tankou Jezi.</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t" altLang="ko-KR" sz="3300">
                <a:solidFill>
                  <a:schemeClr val="tx1">
                    <a:lumMod val="65000"/>
                    <a:lumOff val="35000"/>
                  </a:schemeClr>
                </a:solidFill>
              </a:rPr>
              <a:t>Donk nou pa dwe pèdi espwa nou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t" altLang="ko-KR" sz="3300">
                <a:solidFill>
                  <a:schemeClr val="tx1">
                    <a:lumMod val="65000"/>
                    <a:lumOff val="35000"/>
                  </a:schemeClr>
                </a:solidFill>
              </a:rPr>
              <a:t>pou lavi etènèl.</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t>Kiyès Jezi?</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 se..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se Senyè Viktwa a ki te genyen batay la sou lanmò e ki te retounen nan lavi.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Ki sa Mari te panse lè li te wè pa t gen Jezi nan kavo 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Jezi te resisite!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Sa a se pa tonm Jezi!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Yon moun te vòlè kadav Jezi 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Disip yo te achte kadav Jezi 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③ </a:t>
            </a:r>
            <a:r xmlns:a="http://schemas.openxmlformats.org/drawingml/2006/main">
              <a:rPr lang="ht" altLang="ko-KR" sz="2800">
                <a:solidFill>
                  <a:srgbClr val="ff0000"/>
                </a:solidFill>
              </a:rPr>
              <a:t>Yon moun te vòlè kadav Jezi a!</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t" altLang="ko-KR" sz="3600"/>
              <a:t>Lè sa a, li vire, li wè Jezi kanpe la, men li pa reyalize ke se Jezi.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Jan</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20:</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88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Jezi ki te monte nan syèl la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t" altLang="ko-KR" sz="3600"/>
              <a:t>Apre li di sa, yo pran l' devan je yo, epi yon nwaj kache l' devan je yo.</a:t>
            </a:r>
            <a:r xmlns:a="http://schemas.openxmlformats.org/drawingml/2006/main">
              <a:rPr lang="ht"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Zak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Disip yo, ki pa t konnen Jezi te resisite, te gen laperèz ak desepsyon.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Jezi ki te resisite a vini, li kanpe nan mitan yo, li montre yo men l ak bò kote l, li di: “Sispann doute epi kwè”.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ht" sz="2800">
                <a:solidFill>
                  <a:schemeClr val="tx1">
                    <a:lumMod val="65000"/>
                    <a:lumOff val="35000"/>
                  </a:schemeClr>
                </a:solidFill>
              </a:rPr>
              <a:t>Lè sa a, etonan, twa jou apre lanmò li, Laza te soti. Moun yo te kontan wè sa e yo te fè lwanj Bondye.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Lè sa a, Jezi te di ke li ta tounen jwenn Papa l ', Bondye e li te pwomèt ke li ta voye Sentespri 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ht" altLang="ko-KR" sz="3000">
                <a:solidFill>
                  <a:schemeClr val="tx1">
                    <a:lumMod val="65000"/>
                    <a:lumOff val="35000"/>
                  </a:schemeClr>
                </a:solidFill>
              </a:rPr>
              <a:t>Apre sa, Jezi te bay disip li yo lòd pou yo temwen pou li jouk nan fen mond lan, pou yo preche levanjil la ak pou yo anseye pawòl la.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Apre tout misyon yo sou tè sa a, Jezi te monte nan syèl la devan disip li yo. Epi li te pwomèt nou ke li ta tounen nan peyi sa a yon jou.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ht" altLang="ko-KR" sz="3600">
                <a:solidFill>
                  <a:schemeClr val="tx1">
                    <a:lumMod val="65000"/>
                    <a:lumOff val="35000"/>
                  </a:schemeClr>
                </a:solidFill>
              </a:rPr>
              <a:t>Jezi te bay disip li yo lòd pou yo preche levanjil la nan dènye bout tè a anvan li te monte nan syèl la.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t" altLang="ko-KR" sz="3600">
                <a:solidFill>
                  <a:schemeClr val="tx1">
                    <a:lumMod val="65000"/>
                    <a:lumOff val="35000"/>
                  </a:schemeClr>
                </a:solidFill>
              </a:rPr>
              <a:t>Legliz la se yon gwoup disip Jezi.</a:t>
            </a:r>
            <a:r xmlns:a="http://schemas.openxmlformats.org/drawingml/2006/main">
              <a:rPr lang="ht" altLang="en-US" sz="3600">
                <a:solidFill>
                  <a:schemeClr val="tx1">
                    <a:lumMod val="65000"/>
                    <a:lumOff val="35000"/>
                  </a:schemeClr>
                </a:solidFill>
              </a:rPr>
              <a:t> </a:t>
            </a:r>
            <a:r xmlns:a="http://schemas.openxmlformats.org/drawingml/2006/main">
              <a:rPr lang="ht" altLang="ko-KR" sz="3600">
                <a:solidFill>
                  <a:schemeClr val="tx1">
                    <a:lumMod val="65000"/>
                    <a:lumOff val="35000"/>
                  </a:schemeClr>
                </a:solidFill>
              </a:rPr>
              <a:t>Antanke disip Jezi, nou dwe preche levanjil la toupatou. Epi nou dwe vin temwen Jezi.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t>Kiyès Jezi?</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 se..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toujou vivan, chita sou bò dwat Bondye, e li pral tounen sou tè a jan li te pwomèt la.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Ki sa Jezi ki te resisite a te montre disip li yo?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Mak klou sou men yo ak pye yo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Pikan mak o tèt la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Mak fwèt sou do 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Konfizyon sou figi 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① </a:t>
            </a:r>
            <a:r xmlns:a="http://schemas.openxmlformats.org/drawingml/2006/main">
              <a:rPr lang="ht" altLang="ko-KR" sz="2800">
                <a:solidFill>
                  <a:srgbClr val="ff0000"/>
                </a:solidFill>
              </a:rPr>
              <a:t>Mak klou sou men yo ak pye yo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t" altLang="ko-KR" sz="3600"/>
              <a:t>Apre li di sa, yo pran l' devan je yo, epi yon nwaj kache l' devan je yo.</a:t>
            </a:r>
            <a:r xmlns:a="http://schemas.openxmlformats.org/drawingml/2006/main">
              <a:rPr lang="ht"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Zak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89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Lespri Sen an te vini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t" altLang="ko-KR" sz="3600"/>
              <a:t>Yo tout te ranpli ak Sentespri a epi yo te kòmanse pale nan lòt lang jan Lespri a te pèmèt yo.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Zak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Disip yo te nan Jerizalèm jan Jezi te di. Lè jou Pannkòt la rive, yo tout te ansanm nan yon sèl kote.</a:t>
            </a:r>
            <a:r xmlns:a="http://schemas.openxmlformats.org/drawingml/2006/main">
              <a:rPr lang="h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chemeClr val="tx1">
                    <a:lumMod val="65000"/>
                    <a:lumOff val="35000"/>
                  </a:schemeClr>
                </a:solidFill>
              </a:rPr>
              <a:t>Jezi te fè Laza tounen vivan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pa pawòl 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Nou dwe mouri yon jou, men nou dwe resisite paske nou kwè nan Jezi.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Ou dwe yon kretyen ki viv ak espwa rezirèksyon 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Menm lè a, yon bri tankou yon van vanyan te vin soufle, li plen tout kay kote yo te chita 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Apre sa, te gen yon lang dife sou tèt chak moun, epi yo tout te ranpli ak Sentespri a epi yo te kòmanse pale nan lòt lang.</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ht" altLang="ko-KR" sz="3000">
                <a:solidFill>
                  <a:schemeClr val="tx1">
                    <a:lumMod val="65000"/>
                    <a:lumOff val="35000"/>
                  </a:schemeClr>
                </a:solidFill>
              </a:rPr>
              <a:t>Lè tout moun te sezi, Pyè te kòmanse preche yo konsènan Jezi ak levanjil la.</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Moun yo te koute levanjil la, yo te repanti, yo te batize. Jou sa a, plis pase 3 000 moun te batize.</a:t>
            </a:r>
            <a:r xmlns:a="http://schemas.openxmlformats.org/drawingml/2006/main">
              <a:rPr lang="h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solidFill>
                  <a:schemeClr val="tx1">
                    <a:lumMod val="65000"/>
                    <a:lumOff val="35000"/>
                  </a:schemeClr>
                </a:solidFill>
              </a:rPr>
              <a:t>Jezi voye Lespri Sen an bay disip li yo.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Lespri Sen an te bay Pyè sajès ak pouvwa pou l preche levanjil 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Sentespri a nan kè tout moun ki kwè nan Jezi.</a:t>
            </a:r>
            <a:r xmlns:a="http://schemas.openxmlformats.org/drawingml/2006/main">
              <a:rPr lang="ht" altLang="en-US" sz="3200">
                <a:solidFill>
                  <a:schemeClr val="tx1">
                    <a:lumMod val="65000"/>
                    <a:lumOff val="35000"/>
                  </a:schemeClr>
                </a:solidFill>
              </a:rPr>
              <a:t> </a:t>
            </a:r>
            <a:r xmlns:a="http://schemas.openxmlformats.org/drawingml/2006/main">
              <a:rPr lang="ht" altLang="ko-KR" sz="3200">
                <a:solidFill>
                  <a:schemeClr val="tx1">
                    <a:lumMod val="65000"/>
                    <a:lumOff val="35000"/>
                  </a:schemeClr>
                </a:solidFill>
              </a:rPr>
              <a:t>Pa bliye ke Sentespri a se li menm ki ban nou sajès ak kouraj pou preche levanjil la, menm jan li te bay Pyè sajès ak pouvwa.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t>Kiyès Jezi?</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 se..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voye Lespri Sen an bay tout moun ki kwè nan li pou ede nou.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Kisa yo te tande lè Lespri Sen an te vini?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son twonpèt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loraj</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soufle yon van vyolan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son lapriyè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③ </a:t>
            </a:r>
            <a:r xmlns:a="http://schemas.openxmlformats.org/drawingml/2006/main">
              <a:rPr lang="ht" altLang="ko-KR" sz="2800">
                <a:solidFill>
                  <a:srgbClr val="ff0000"/>
                </a:solidFill>
              </a:rPr>
              <a:t>soufle yon van vyolan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t" altLang="ko-KR" sz="3600"/>
              <a:t>Yo tout te ranpli ak Sentespri a epi yo te kòmanse pale nan lòt lang jan Lespri a te pèmèt yo.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Zak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90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Filip te rakonte Levanjil la bay Etyopyen an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ht" altLang="ko-KR" sz="3600"/>
              <a:t>Lè sa a, Filip te kòmanse avèk pasaj sa a nan Ekriti yo epi li te di l 'bon nouvèl la sou Jezi.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Zak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8:</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ht" sz="4000"/>
              <a:t>Paske, pitit gason mwen an te mouri, li vivan ankò; li te pèdi, yo jwenn li.' Se konsa, yo te kòmanse selebre.</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Lik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t>Kiyès Jezi?</a:t>
            </a:r>
            <a:r xmlns:a="http://schemas.openxmlformats.org/drawingml/2006/main">
              <a:rPr altLang="en-US" lang="h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 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mèt lavi a ki fè moun mouri yo tounen.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Yon jou, yon zanj Seyè a te di Filip ki te kwè nan Jezi: "Ale nan sid, nan wout dezè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ht" altLang="ko-KR" sz="3100">
                <a:solidFill>
                  <a:schemeClr val="tx1">
                    <a:lumMod val="65000"/>
                    <a:lumOff val="35000"/>
                  </a:schemeClr>
                </a:solidFill>
              </a:rPr>
              <a:t>Li te kòmanse ale nan dezè sid la jan zanj lan te di. Li te mande poukisa zanj lan voye l ' </a:t>
            </a:r>
            <a:r xmlns:a="http://schemas.openxmlformats.org/drawingml/2006/main">
              <a:rPr lang="ht"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Nan epòk sa a, gwo chèf ki te reskonsab lajan peyi Letiopi a te sou cha a, li t ap li ekriti pwofèt Ezayi a. Filip pwoche bò kote l, li mande. "Èske w konprann sa w ap li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Li di: "Ki jan mwen ka konprann li, sof si yon moun esplike m sa?" Filip te kòmanse avèk pasaj sa a nan Ekriti yo epi li te di l 'bon nouvèl la sou Jezi.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Apre Etyopyen an te resevwa Jezi, li te retounen nan peyi l ak kè kontan. Filip remèsye Lespri Sen an paske li mennen l la.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solidFill>
                  <a:schemeClr val="tx1">
                    <a:lumMod val="65000"/>
                    <a:lumOff val="35000"/>
                  </a:schemeClr>
                </a:solidFill>
              </a:rPr>
              <a:t>Filip pa t kapab konprann byen, men li te obeyi lòd Sentespri a. Konsa, li te kapab preche levanjil la bay Etyopyen 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Pafwa nou nan yon sitiyasyon ke nou pa ka konprann.</a:t>
            </a:r>
            <a:r xmlns:a="http://schemas.openxmlformats.org/drawingml/2006/main">
              <a:rPr lang="ht" altLang="en-US" sz="3200">
                <a:solidFill>
                  <a:schemeClr val="tx1">
                    <a:lumMod val="65000"/>
                    <a:lumOff val="35000"/>
                  </a:schemeClr>
                </a:solidFill>
              </a:rPr>
              <a:t> </a:t>
            </a:r>
            <a:r xmlns:a="http://schemas.openxmlformats.org/drawingml/2006/main">
              <a:rPr lang="ht" altLang="ko-KR" sz="3200">
                <a:solidFill>
                  <a:schemeClr val="tx1">
                    <a:lumMod val="65000"/>
                    <a:lumOff val="35000"/>
                  </a:schemeClr>
                </a:solidFill>
              </a:rPr>
              <a:t>Men, si ou fè Bondye konfyans epi obeyi li nan Sentespri a menm nan moman sa a, ou kapab tou yon moun ki gen lafwa.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ki preche levanjil la.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t>Kiyès Jezi?</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 se..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se li menm ki mennen relasyon nou ta dwe rankontre 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Ki sa ki te enuk Etyopyen ke Filip te rankontre responsab?</a:t>
            </a:r>
            <a:r xmlns:a="http://schemas.openxmlformats.org/drawingml/2006/main">
              <a:rPr lang="h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Li te responsab lame 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Li te yon kwit nan peyi li.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Li</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te</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nan</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chaj</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nan</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li</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peyi a</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lajan.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Li te kontwole adorasyon peyi 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③ </a:t>
            </a:r>
            <a:r xmlns:a="http://schemas.openxmlformats.org/drawingml/2006/main">
              <a:rPr lang="ht" altLang="ko-KR" sz="2800">
                <a:solidFill>
                  <a:srgbClr val="ff0000"/>
                </a:solidFill>
              </a:rPr>
              <a:t>Li te responsab lajan peyi li.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ht" altLang="ko-KR" sz="3600"/>
              <a:t>Lè sa a, Filip te kòmanse avèk pasaj sa a nan Ekriti yo epi li te di l 'bon nouvèl la sou Jezi.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Zak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8:</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91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Sòl rankontre Jezi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Konbyen jou ki pase depi Laza te mouri lè Jezi te vini?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yon jou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de jou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twa jou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kat jou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③ </a:t>
            </a:r>
            <a:r xmlns:a="http://schemas.openxmlformats.org/drawingml/2006/main">
              <a:rPr altLang="ko-KR" lang="ht" sz="2800">
                <a:solidFill>
                  <a:srgbClr val="ff0000"/>
                </a:solidFill>
              </a:rPr>
              <a:t>twa jou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ht" altLang="ko-KR" sz="3600"/>
              <a:t>Li tonbe atè, li tande yon vwa ki di li: Sòl, Sòl, poukisa w ap pèsekite 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Zak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9:</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Te gen yon nonm yo te rele Sòl ki te rayi moun ki te kwè nan Jezi, e li te rayi legliz la.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ht" altLang="ko-KR" sz="3000">
                <a:solidFill>
                  <a:schemeClr val="tx1">
                    <a:lumMod val="65000"/>
                    <a:lumOff val="35000"/>
                  </a:schemeClr>
                </a:solidFill>
              </a:rPr>
              <a:t>Sòl te tèlman rayi Jezi, li te ale Damas pou l arete kretyen yo.</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Pandan l t ap pwoche bò Damas sou vwayaj li a, toudenkou yon limyè ki sot nan syèl la te klere alantou li. Li tande yon vwa ki di: Sòl, Sòl, poukisa w ap pèsekite m?</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Sayil mande l': -Ki moun ou ye, Seyè? "Mwen se Jezi, moun w ap pèsekite." Sòl te sezi ke Jezi te vivan. Li te panse Jezi te mouri.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Sòl, ki te rankontre Jezi, te vin tounen yon nouvo gason. Se konsa, li te vin Pòl Apot, ki te travay di pou preche levanjil la bay moun lòt nasyon yo, e li te ekri anpil liv Labib.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solidFill>
                  <a:schemeClr val="tx1">
                    <a:lumMod val="65000"/>
                    <a:lumOff val="35000"/>
                  </a:schemeClr>
                </a:solidFill>
              </a:rPr>
              <a:t>Sòl se te yon moun ki te pèsekite legliz la, men Bondye te rele l 'yon apot.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Sòl, ki te rankontre Jezi, te viv yon lavi konplètman diferan pase anvan.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Ki chanjman ou fè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depi ou rankontre Jezi?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Moun ki rankontre Jezi yo dwe viv yon lòt lavi pase anvan.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t>Kiyès Jezi?</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 se..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se moun ki padone moun ki mechan tankou Sayil epi ki rele yo epi mete yo kòm travayè.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Poukisa Sòl te ale Damas?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Pou arete kretyen yo.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Pou fè yon vwayaj.</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Pou gen yon adorasyon.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Pou preche levanjil 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① </a:t>
            </a:r>
            <a:r xmlns:a="http://schemas.openxmlformats.org/drawingml/2006/main">
              <a:rPr lang="ht" altLang="ko-KR" sz="2800">
                <a:solidFill>
                  <a:srgbClr val="ff0000"/>
                </a:solidFill>
              </a:rPr>
              <a:t>Pou arete kretyen yo.</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ht" altLang="ko-KR" sz="3600"/>
              <a:t>Li tonbe atè, li tande yon vwa ki di li: Sòl, Sòl, poukisa w ap pèsekite 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Zak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9:</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ht" sz="3600"/>
              <a:t>Jezi di li: Mwen se rezirèksyon an ak lavi a. Moun ki mete konfyans yo nan mwen ap viv, menmsi li mouri.</a:t>
            </a:r>
            <a:endParaRPr xmlns:a="http://schemas.openxmlformats.org/drawingml/2006/main" altLang="ko-KR" lang="en-US" sz="3600"/>
          </a:p>
          <a:p>
            <a:pPr xmlns:a="http://schemas.openxmlformats.org/drawingml/2006/main" lvl="0">
              <a:defRPr/>
            </a:pPr>
            <a:r xmlns:a="http://schemas.openxmlformats.org/drawingml/2006/main">
              <a:rPr altLang="ko-KR" lang="ht" sz="3600"/>
              <a:t>e nenpòt moun ki vivan epi ki kwè nan mwen p ap janm mouri. Èske ou kwè sa?"</a:t>
            </a:r>
            <a:endParaRPr xmlns:a="http://schemas.openxmlformats.org/drawingml/2006/main" altLang="ko-KR" lang="en-US" sz="3600"/>
          </a:p>
          <a:p>
            <a:pPr xmlns:a="http://schemas.openxmlformats.org/drawingml/2006/main" lvl="0">
              <a:defRPr/>
            </a:pPr>
            <a:r xmlns:a="http://schemas.openxmlformats.org/drawingml/2006/main">
              <a:rPr altLang="ko-KR" lang="ht"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Jan</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11:</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92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Banabas, bon zanmi Pòl.</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t>Men, Banabas pran l, li mennen l bay apot yo. Li rakonte yo ki jan Sòl te wè Senyè a pandan vwayaj li a, ki jan Senyè a te pale avè l, e ki jan nan Damas li te preche san pè nan non Jezi.</a:t>
            </a:r>
            <a:r xmlns:a="http://schemas.openxmlformats.org/drawingml/2006/main">
              <a:rPr lang="ht"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Zak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Apre Pòl te rankontre Jezi, li te vle rankontre disip Jezi yo.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Men, disip Jezi yo te pè Pòl. Paske yo pa t konnen apre Pòl te rankontre Jezi, li te vin kwè nan Jezi.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Banabas te ede Pòl. "Li vrèman rankontre Jezi e li chanje nèt!"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"Mwen te wè tou Pòl preche nan Damas, kote li te ale arete kretyen yo!" Disip yo te vin zanmi Pòl avèk fasilite.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Apre sa, Banabas ak Pòl te vin bon zanmi e yo te vwayaje atravè mond lan pou yo preche levanjil la ansanm.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solidFill>
                  <a:schemeClr val="tx1">
                    <a:lumMod val="65000"/>
                    <a:lumOff val="35000"/>
                  </a:schemeClr>
                </a:solidFill>
              </a:rPr>
              <a:t>Pòl, ki te pèsekite legliz la, te rankontre Jezi e li te vin tounen yon nouvo moun, men moun pa t kwè 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Men, Bondye te pare Banabas, li fè 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yon bon konpayon travay pou Pòl.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Menm jan ak Pòl ak Banabas, nou ta dwe bon zanmi lafwa epi youn ede lòt.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t>Kiyès Jezi?</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voye yon zanmi nou ki ka ede nou lè nou nan pwoblèm.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Kiyès ki te ede Pòl e ki te vin zanmi lè l te nan pwoblèm?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Pyè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Jan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Banabas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Filip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③ </a:t>
            </a:r>
            <a:r xmlns:a="http://schemas.openxmlformats.org/drawingml/2006/main">
              <a:rPr lang="ht" altLang="ko-KR" sz="2800">
                <a:solidFill>
                  <a:srgbClr val="ff0000"/>
                </a:solidFill>
              </a:rPr>
              <a:t>Banabas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74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Transfigirasyon Jezi 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ht" altLang="ko-KR" sz="3600"/>
              <a:t>Men, Banabas pran l, li mennen l bay apot yo. Li rakonte yo ki jan Sòl te wè Senyè a pandan vwayaj li a, ki jan Senyè a te pale avè l, e ki jan nan Damas li te preche san pè nan non Jezi.</a:t>
            </a:r>
            <a:r xmlns:a="http://schemas.openxmlformats.org/drawingml/2006/main">
              <a:rPr lang="ht"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Zak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93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Dorcas, ki moun ki te tounen nan lavi.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ht" altLang="ko-KR" sz="3600"/>
              <a:t>Pyè voye yo tout soti nan chanm lan. Apre sa, li mete ajenou, li lapriyè. Li vire bò kote fanm ki mouri a, li di: Tabita, leve. Li louvri je l, li wè Pyè, li chita.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Zak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9:</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Te gen yon disip yo te rele Dòkas, ki te toujou fè sa ki byen epi ede pòv yo.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Nan epòk sa a li te vin malad epi li te mouri. Vwazen li yo te tris anpil e yo te mennen Pyè tounen.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Lè Pyè rive, tout moun ki te ede l yo t ap kriye, yo t ap montre rad li te resevwa kòm kado.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Pyè voye yo tout soti nan chanm lan. Lè sa a, li desann sou jenou l ', li lapriyè.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"Dorcas, leve!", Pyè di. Li ouvri je l, li chita, li wè Pyè. Lè yo wè sa, tout moun te kontan e anpil moun nan bouk sa a te kwè nan Jezi.</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solidFill>
                  <a:schemeClr val="tx1">
                    <a:lumMod val="65000"/>
                    <a:lumOff val="35000"/>
                  </a:schemeClr>
                </a:solidFill>
              </a:rPr>
              <a:t>Pyè te yon disip Jezi, e li te kapab fè sa Jezi te fè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lè li te sou tè sa 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000">
                <a:solidFill>
                  <a:schemeClr val="tx1">
                    <a:lumMod val="65000"/>
                    <a:lumOff val="35000"/>
                  </a:schemeClr>
                </a:solidFill>
              </a:rPr>
              <a:t>Jezi te di disip li yo ke yo t ap fè menm bagay li te fè a.</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ht" altLang="ko-KR" sz="3000">
                <a:solidFill>
                  <a:schemeClr val="tx1">
                    <a:lumMod val="65000"/>
                    <a:lumOff val="35000"/>
                  </a:schemeClr>
                </a:solidFill>
              </a:rPr>
              <a:t>Nou se disip Jezi.</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ht" altLang="ko-KR" sz="3000">
                <a:solidFill>
                  <a:schemeClr val="tx1">
                    <a:lumMod val="65000"/>
                    <a:lumOff val="35000"/>
                  </a:schemeClr>
                </a:solidFill>
              </a:rPr>
              <a:t>Nou bezwen aprann e sonje sa Jezi te fè nan peyi sa a epi fè menm bagay ak Jezi.</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t>Kiyès Jezi?</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bay disip li yo pouvwa pou yo ka preche levanjil la.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ht" sz="3600"/>
              <a:t>Se la li te transfigire devan yo. Figi l te klere tankou solèy, rad li vin blan tankou limyè.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17:</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Lè Pyè rive Dorcas, moun yo te tris e ki sa yo te montre l?</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Rad Dorcas te fè.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Manje Dorcas te fè.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Pitit Dorcas 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Lèt Dorcas 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① </a:t>
            </a:r>
            <a:r xmlns:a="http://schemas.openxmlformats.org/drawingml/2006/main">
              <a:rPr lang="ht" altLang="ko-KR" sz="2800">
                <a:solidFill>
                  <a:srgbClr val="ff0000"/>
                </a:solidFill>
              </a:rPr>
              <a:t>Rad Dorcas te fè.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ht" altLang="ko-KR" sz="3600"/>
              <a:t>Pyè voye yo tout soti nan chanm lan. Apre sa, li mete ajenou, li lapriyè. Li vire bò kote fanm ki mouri a, li di: Tabita, leve. Li louvri je l, li wè Pyè, li chita.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Zak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9:</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94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Kònèy, yon Janti sove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ht" altLang="ko-KR" sz="3600"/>
              <a:t>Kwayan ki te sikonsi yo ki te vini ak Pyè yo te sezi wè don Sentespri a te vide menm sou moun lòt nasyon yo.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Travay 10:</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ht" altLang="ko-KR" sz="2500">
                <a:solidFill>
                  <a:schemeClr val="tx1">
                    <a:lumMod val="65000"/>
                    <a:lumOff val="35000"/>
                  </a:schemeClr>
                </a:solidFill>
              </a:rPr>
              <a:t>Sezare te gen yon nonm yo te rele Kònèy, yon kaptenn nan sa yo te rele Rejiman Italyen an.</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ht" altLang="ko-KR" sz="2500">
                <a:solidFill>
                  <a:schemeClr val="tx1">
                    <a:lumMod val="65000"/>
                    <a:lumOff val="35000"/>
                  </a:schemeClr>
                </a:solidFill>
              </a:rPr>
              <a:t>Li menm ansanm ak tout fanmi li te devwe e yo te gen krentif pou Bondye; li te bay moun ki nan bezwen yo anpil e li te priye Bondye regilyèman.</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Yon jou, Kònèy te tande vwa Bondye pandan l t ap priye. "Voye moun vin yon nonm yo rele Pyè."</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ht" altLang="ko-KR" sz="2400">
                <a:solidFill>
                  <a:schemeClr val="tx1">
                    <a:lumMod val="65000"/>
                    <a:lumOff val="35000"/>
                  </a:schemeClr>
                </a:solidFill>
              </a:rPr>
              <a:t>Lè sa a, Pyè te fè yon vizyon tou nan lapriyè. Bondye ba li bèt ki sot nan syèl la ke jwif yo pa t 'kapab manje epi li bay lòd pou li manje.</a:t>
            </a:r>
            <a:r xmlns:a="http://schemas.openxmlformats.org/drawingml/2006/main">
              <a:rPr lang="ht" altLang="en-US" sz="2400">
                <a:solidFill>
                  <a:schemeClr val="tx1">
                    <a:lumMod val="65000"/>
                    <a:lumOff val="35000"/>
                  </a:schemeClr>
                </a:solidFill>
              </a:rPr>
              <a:t> </a:t>
            </a:r>
            <a:r xmlns:a="http://schemas.openxmlformats.org/drawingml/2006/main">
              <a:rPr lang="ht" altLang="ko-KR" sz="2400">
                <a:solidFill>
                  <a:schemeClr val="tx1">
                    <a:lumMod val="65000"/>
                    <a:lumOff val="35000"/>
                  </a:schemeClr>
                </a:solidFill>
              </a:rPr>
              <a:t>"Pa rele yon bagay ki enpurte ke Bondye fè pwòp."</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Finalman, Pyè te suiv mesye Kònèy te voye yo e li te ale lakay Kònèy.</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ht" altLang="ko-KR" sz="2400">
                <a:solidFill>
                  <a:schemeClr val="tx1">
                    <a:lumMod val="65000"/>
                    <a:lumOff val="35000"/>
                  </a:schemeClr>
                </a:solidFill>
              </a:rPr>
              <a:t>Pyè te preche yo Jezi ak levanjil la bay Kònèy ak fanmi l. Lè sa a, Lespri Sen an desann sou yo. Li te reyalize lè l te gade sa a; "Menm moun lòt nasyon yo ka sove si yo kwè nan Jezi!"</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ht" altLang="ko-KR" sz="3400">
                <a:solidFill>
                  <a:schemeClr val="tx1">
                    <a:lumMod val="65000"/>
                    <a:lumOff val="35000"/>
                  </a:schemeClr>
                </a:solidFill>
              </a:rPr>
              <a:t>Pyè te panse sèlman jwif yo te ka kwè nan Jezi epi yo te sove.</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ht" altLang="ko-KR" sz="3400">
                <a:solidFill>
                  <a:schemeClr val="tx1">
                    <a:lumMod val="65000"/>
                    <a:lumOff val="35000"/>
                  </a:schemeClr>
                </a:solidFill>
              </a:rPr>
              <a:t>Men, levanjil Bondye a pa gen okenn diskriminasyon nan mitan tout moun sou latè.</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ht" altLang="ko-KR" sz="3400">
                <a:solidFill>
                  <a:schemeClr val="tx1">
                    <a:lumMod val="65000"/>
                    <a:lumOff val="35000"/>
                  </a:schemeClr>
                </a:solidFill>
              </a:rPr>
              <a:t>Nou dwe preche levanjil la bay tout moun nan mond lan pou yo ka sove.</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Jezi pran Pyè, Jak ak Jan avè l, li mennen yo poukont yo sou yon mòn byen wo.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t>Kiyès Jezi?</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bay delivrans tout moun ki kwè nan li, kèlkeswa nasyonalite oswa sitiyasyon.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Ki vizyon Pyè te wè pandan l t ap priye?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Jezi desann sot nan syèl 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Bib k ap desann sot nan syèl la.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Zanj k ap desann sot nan syèl 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Bèt jwif yo pa ka manje desann sot nan syèl 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④ </a:t>
            </a:r>
            <a:r xmlns:a="http://schemas.openxmlformats.org/drawingml/2006/main">
              <a:rPr lang="ht" altLang="ko-KR" sz="2800">
                <a:solidFill>
                  <a:srgbClr val="ff0000"/>
                </a:solidFill>
              </a:rPr>
              <a:t>Bèt jwif yo pa ka manje desann sot nan syèl la.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ht" altLang="ko-KR" sz="3600"/>
              <a:t>Kwayan ki te sikonsi yo ki te vini ak Pyè yo te sezi wè don Sentespri a te vide menm sou moun lòt nasyon yo.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Travay 10:</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95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Chante Kantik</a:t>
            </a:r>
            <a:endParaRPr xmlns:a="http://schemas.openxmlformats.org/drawingml/2006/main" lang="en-US" altLang="ko-KR" sz="4000"/>
          </a:p>
          <a:p>
            <a:pPr xmlns:a="http://schemas.openxmlformats.org/drawingml/2006/main" algn="ctr">
              <a:defRPr/>
            </a:pPr>
            <a:r xmlns:a="http://schemas.openxmlformats.org/drawingml/2006/main">
              <a:rPr lang="ht" altLang="ko-KR" sz="4000"/>
              <a:t>menm nan prizon an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ht" altLang="ko-KR" sz="3600"/>
              <a:t>Vè minwi, Pòl ak Silas t ap priye, yo t ap chante chante pou Bondye, e lòt prizonye yo t ap koute yo.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Zak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16:</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Pòl ak Silas te fè tout sa yo kapab pou preche levanjil la nan Philippe. Men, moun ki te rayi l yo bat Pòl ak Silas epi yo mete yo nan prizon.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Pòl ak Silas te priye e yo te fè lwanj Bondye menm nan prizon. Tout moun nan prizon an te koute 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Lè sa a, toudenkou te gen yon gwo tranbleman tè ki te tankou tout pòt prizon yo louvri. Prizonye a te enkyete anpil paske li te panse prizonye yo te chape.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Pòl rele byen fò, “Pa enkyete! Nou tout isit la!” "Mèt, kisa mwen dwe fè pou m sove?" Prizonye a mande.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"Kwè nan Seyè Jezi a. Lè sa a, ou menm ak fanmi ou pral sove!" Lè sa a nan mitan lannwit, prizonye a pran yo, li lave blese yo. Lè sa a, imedyatman li menm ansanm ak tout fanmi l 'te batize.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Se la li te transfigire devan yo. Figi l te klere tankou solèy, rad li vin blan tankou limyè.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ht" altLang="ko-KR" sz="2900">
                <a:solidFill>
                  <a:schemeClr val="tx1">
                    <a:lumMod val="65000"/>
                    <a:lumOff val="35000"/>
                  </a:schemeClr>
                </a:solidFill>
              </a:rPr>
              <a:t>Pòl ak Silas pa t desi, yo te priye e yo te fè lwanj.</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t" altLang="ko-KR" sz="2900">
                <a:solidFill>
                  <a:schemeClr val="tx1">
                    <a:lumMod val="65000"/>
                    <a:lumOff val="35000"/>
                  </a:schemeClr>
                </a:solidFill>
              </a:rPr>
              <a:t>menm si yo te bat yo pou yo touye.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t" altLang="ko-KR" sz="2900">
                <a:solidFill>
                  <a:schemeClr val="tx1">
                    <a:lumMod val="65000"/>
                    <a:lumOff val="35000"/>
                  </a:schemeClr>
                </a:solidFill>
              </a:rPr>
              <a:t>Lè sa a, Bondye louvri pòt prizon an epi li ba yo yon chans pou yo preche levanjil la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t" altLang="ko-KR" sz="2900">
                <a:solidFill>
                  <a:schemeClr val="tx1">
                    <a:lumMod val="65000"/>
                    <a:lumOff val="35000"/>
                  </a:schemeClr>
                </a:solidFill>
              </a:rPr>
              <a:t>bay prizonye a ak fanmi li.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t" altLang="ko-KR" sz="2900">
                <a:solidFill>
                  <a:schemeClr val="tx1">
                    <a:lumMod val="65000"/>
                    <a:lumOff val="35000"/>
                  </a:schemeClr>
                </a:solidFill>
              </a:rPr>
              <a:t>Gen kèk fwa lè nou nan pwoblèm, tou.</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t" altLang="ko-KR" sz="2900">
                <a:solidFill>
                  <a:schemeClr val="tx1">
                    <a:lumMod val="65000"/>
                    <a:lumOff val="35000"/>
                  </a:schemeClr>
                </a:solidFill>
              </a:rPr>
              <a:t>Men, si ou pa lage tèt ou epi kontinye nan lapriyè ak fè lwanj, Bondye ap sove ou</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t" altLang="ko-KR" sz="2900">
                <a:solidFill>
                  <a:schemeClr val="tx1">
                    <a:lumMod val="65000"/>
                    <a:lumOff val="35000"/>
                  </a:schemeClr>
                </a:solidFill>
              </a:rPr>
              <a:t>nan yon fason etonan.</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t>Kiyès Jezi?</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ban m pouvwa pou m simonte tout difikilte ak difikilte yo.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Kisa Pòl ak Silas te fè nan prizon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Yo t ap kriye.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Yo sipliye pou lavi yo.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Yo te desi.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Yo te priye e yo te chante kantik.</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④ </a:t>
            </a:r>
            <a:r xmlns:a="http://schemas.openxmlformats.org/drawingml/2006/main">
              <a:rPr lang="ht" altLang="ko-KR" sz="2800">
                <a:solidFill>
                  <a:srgbClr val="ff0000"/>
                </a:solidFill>
              </a:rPr>
              <a:t>Yo te priye e yo te chante kantik.</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ht" altLang="ko-KR" sz="3600"/>
              <a:t>Vè minwi, Pòl ak Silas t ap priye, yo t ap chante chante pou Bondye, e lòt prizonye yo t ap koute yo.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Zak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16:</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96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Pòl te preche Levanjil la bay wa 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ht" altLang="ko-KR" sz="3600"/>
              <a:t>Pòl reponn li: "Tout tan oswa tan lontan, mwen priye Bondye pou non sèlman ou menm, men tou tout moun k'ap koute m' jòdi a ka vin sa mwen ye, eksepte pou chenn sa yo."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Zak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26:</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Pòl te preche levanjil la e finalman te vin prizonye nan Jerizalèm. Wa Agripa te mande sou peche Pòl nan prizonye 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"Ou gen pèmisyon pou pale pou tèt ou!" Agripa te bay Pòl yon tan pou l kòmanse defans li.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Pòl te itilize opòtinite pou preche levanjil la. "O wa, mwen espere ou ka vin tankou mwen eksepte pou chenn sa yo!"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Wa a pa jwenn okenn peche nan Pòl. Pòl te vle ale lavil Wòm epi preche levanjil la bay Anperè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Lè sa a, Moyiz ak Eli parèt devan yo, yo t'ap pale ak Jezi.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Finalman, Pòl te fè apèl ak anperè women an. Antanke prizonye, Pòl te monte nan yon bato pou l al jwenn anperè lavil Wòm.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solidFill>
                  <a:schemeClr val="tx1">
                    <a:lumMod val="65000"/>
                    <a:lumOff val="35000"/>
                  </a:schemeClr>
                </a:solidFill>
              </a:rPr>
              <a:t>Pòl te yon prizonye, men li te preche levanjil la avèk fyète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devan wa pwòp jijman li 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Paske li pa t wont pou levanjil la, e li te kwè se yon verite fyè.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Nou dwe kapab preche Levanjil Jezi a avèk konfyans ak kouraj kèlkeswa moun nou rankontre.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t>Kiyès Jezi?</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pi wo pase moun ki pi wo nan mond lan.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Ki sa Pòl te fè lè jijman wa Pòl la te ba l chans pou l pale?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Li te preche Levanjil Jezi 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Li akize yon move moun.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Li te mande pou li libere.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Li te priye e li te chante kantik.</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① </a:t>
            </a:r>
            <a:r xmlns:a="http://schemas.openxmlformats.org/drawingml/2006/main">
              <a:rPr lang="ht" altLang="ko-KR" sz="2800">
                <a:solidFill>
                  <a:srgbClr val="ff0000"/>
                </a:solidFill>
              </a:rPr>
              <a:t>Li te preche Levanjil Jezi 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ht" altLang="ko-KR" sz="3600"/>
              <a:t>Pòl reponn li: "Tout tan oswa tan lontan, mwen priye Bondye pou non sèlman ou menm, men tou tout moun k'ap koute m' jòdi a ka vin sa mwen ye, eksepte pou chenn sa yo."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Zak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26:</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97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Bato a ap koule!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ht" altLang="ko-KR" sz="3600"/>
              <a:t>epi li di: Ou pa bezwen pè, Pòl. Ou dwe jije devan Seza; epi Bondye fè ou grasa lavi tout moun k ap navige avè ou.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Zak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27:</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Yo te mennen Pòl Wòm nan bato ak lòt prizonye yo.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Sepandan, bato a te an danje pou l koule akòz Typhoon la. Tout moun te tranble ak laperèz.</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Pòl te priye Bondye e li te di moun. "Ou pa bezwen pè. Bondye te di pèsonn p'ap mouri."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Yon vwa ki soti nan nwaj la di: “Sa a se Pitit mwen an, ke mwen renmen an; mwen kontan avè l. Koute li!"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Bato a te plonje, men jan Pòl te di, tout moun te kapab debake sou zile a san yo pa mouri.</a:t>
            </a:r>
            <a:r xmlns:a="http://schemas.openxmlformats.org/drawingml/2006/main">
              <a:rPr lang="ht"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Pòl te preche Jezi sou zile a e li te bay Bondye glwa.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solidFill>
                  <a:schemeClr val="tx1">
                    <a:lumMod val="65000"/>
                    <a:lumOff val="35000"/>
                  </a:schemeClr>
                </a:solidFill>
              </a:rPr>
              <a:t>Pòl te priye, ankouraje lòt moun, menm nan moman kriz lè bato a te sou pou koule.</a:t>
            </a:r>
            <a:r xmlns:a="http://schemas.openxmlformats.org/drawingml/2006/main">
              <a:rPr lang="ht" altLang="en-US" sz="3200">
                <a:solidFill>
                  <a:schemeClr val="tx1">
                    <a:lumMod val="65000"/>
                    <a:lumOff val="35000"/>
                  </a:schemeClr>
                </a:solidFill>
              </a:rPr>
              <a:t> </a:t>
            </a:r>
            <a:r xmlns:a="http://schemas.openxmlformats.org/drawingml/2006/main">
              <a:rPr lang="ht" altLang="ko-KR" sz="3200">
                <a:solidFill>
                  <a:schemeClr val="tx1">
                    <a:lumMod val="65000"/>
                    <a:lumOff val="35000"/>
                  </a:schemeClr>
                </a:solidFill>
              </a:rPr>
              <a:t>Nan fen a, yo tout te sove,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menm jan Pòl te di.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Pèp Bondye a responsab pou bay monn nan volonte Bondye grasa lapriyè ak pou bon nouvèl delivrans Bondye 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t>Kiyès Jezi?</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 se..</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se pwopriyetè tout lavi nan mond lan. Pa gen anyen ki mouri san pèmisyon li.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Ki sa Pòl te fè lè bato a te rankontre tifon 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Li kriye.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Li vole nan lanmè 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Li te goumen kont pilòt 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Li te priye Bondye.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④ </a:t>
            </a:r>
            <a:r xmlns:a="http://schemas.openxmlformats.org/drawingml/2006/main">
              <a:rPr lang="ht" altLang="ko-KR" sz="2800">
                <a:solidFill>
                  <a:srgbClr val="ff0000"/>
                </a:solidFill>
              </a:rPr>
              <a:t>Li te priye Bondye.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ht" altLang="ko-KR" sz="3600"/>
              <a:t>epi li di: Ou pa bezwen pè, Pòl. Ou dwe jije devan Seza; epi Bondye fè ou grasa lavi tout moun k ap navige avè ou.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Zak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27:</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98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Aplikasyon Pòl pou Onezim</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ht" altLang="ko-KR" sz="3600"/>
              <a:t>Mwen mande w pou Onezim, pitit gason m nan, ki te vin pitit mwen pandan m te nan chenn.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Filemon</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Onezim te yon sèvitè Filemon. Men, li fofile soti san pèmisyon mèt li nan lavil Wòm.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Onezim te rankontre Pòl ki te nan prizon lavil Wòm. Pòl te preche levanjil la ba li, epi li te vin kwè nan Jezi.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Lè yo tande sa, yo tonbe fas atè, yo pè. Jezi di: "Nou pa bezwen pè." Lè yo leve je yo, yo pa wè pèsonn eksepte Jezi.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Pòl te di Onezim pou l retounen al jwenn Filemon, mèt li, e pou l mande l padon. Epi Pòl te di Onezim pou l viv kòm yon moun ki kwè nan Jezi.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Onezim te enkyete. Paske nan epòk sa a, mèt kay la te touye domestik ki te chape a.</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Pòl te ekri yon lèt pou Onezim bay Filemon, mèt li, pou l padone l. Lèt sa a se 'Filemon' nan Bib la.</a:t>
            </a:r>
            <a:r xmlns:a="http://schemas.openxmlformats.org/drawingml/2006/main">
              <a:rPr lang="h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solidFill>
                  <a:schemeClr val="tx1">
                    <a:lumMod val="65000"/>
                    <a:lumOff val="35000"/>
                  </a:schemeClr>
                </a:solidFill>
              </a:rPr>
              <a:t>Pòl te rekòmanse relasyon ki te kraze ant Onezim ak Filemon. Onezim te mande Filemon padon, e Filemon te padone Onezim nan.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Nou dwe mande padon si nou te fè yon bagay ki mal.</a:t>
            </a:r>
            <a:r xmlns:a="http://schemas.openxmlformats.org/drawingml/2006/main">
              <a:rPr lang="ht" altLang="en-US" sz="3200">
                <a:solidFill>
                  <a:schemeClr val="tx1">
                    <a:lumMod val="65000"/>
                    <a:lumOff val="35000"/>
                  </a:schemeClr>
                </a:solidFill>
              </a:rPr>
              <a:t> </a:t>
            </a:r>
            <a:r xmlns:a="http://schemas.openxmlformats.org/drawingml/2006/main">
              <a:rPr lang="ht" altLang="ko-KR" sz="3200">
                <a:solidFill>
                  <a:schemeClr val="tx1">
                    <a:lumMod val="65000"/>
                    <a:lumOff val="35000"/>
                  </a:schemeClr>
                </a:solidFill>
              </a:rPr>
              <a:t>Men, si yon moun te fè yon bagay ki mal ak nou, nou dwe padone yo.</a:t>
            </a:r>
            <a:r xmlns:a="http://schemas.openxmlformats.org/drawingml/2006/main">
              <a:rPr lang="ht" altLang="en-US" sz="3200">
                <a:solidFill>
                  <a:schemeClr val="tx1">
                    <a:lumMod val="65000"/>
                    <a:lumOff val="35000"/>
                  </a:schemeClr>
                </a:solidFill>
              </a:rPr>
              <a:t> </a:t>
            </a:r>
            <a:r xmlns:a="http://schemas.openxmlformats.org/drawingml/2006/main">
              <a:rPr lang="ht" altLang="ko-KR" sz="3200">
                <a:solidFill>
                  <a:schemeClr val="tx1">
                    <a:lumMod val="65000"/>
                    <a:lumOff val="35000"/>
                  </a:schemeClr>
                </a:solidFill>
              </a:rPr>
              <a:t>Se sa moun kwè nan Jezi.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t>Kiyès Jezi?</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pote lapè ak rekonsilyasyon kote gen batay ak konfli.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Kiyès Onezim te rankontre nan lavil Wòm lè li te kouri kite mèt li a, Filemon?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Pyè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Jan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Banabas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Pòl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④ </a:t>
            </a:r>
            <a:r xmlns:a="http://schemas.openxmlformats.org/drawingml/2006/main">
              <a:rPr lang="ht" altLang="ko-KR" sz="2800">
                <a:solidFill>
                  <a:srgbClr val="ff0000"/>
                </a:solidFill>
              </a:rPr>
              <a:t>Pòl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ht" altLang="ko-KR" sz="3600"/>
              <a:t>Mwen mande w pou Onezim, pitit gason m nan, ki te vin pitit mwen pandan m te nan chenn.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Filemon</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99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Timote, disip Pòl</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ht" altLang="ko-KR" sz="3600"/>
              <a:t>Mwen te fè m sonje lafwa sensè ou a, ki te viv anvan nan grann ou Lois ak nan manman ou Eunice e, mwen konvenki, kounye a ap viv nan ou tou.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2Thimote</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4:</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Pòl te gen yon disip yo te rele Timote. Timote te yon misyonè ak Pòl depi li te yon tigason.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Te gen yon nonm ki te gen de pitit gason. Dezyèm pitit gason an te mande papa l pou l ba li pati li nan pwopriyete a davans.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ht" sz="3600">
                <a:solidFill>
                  <a:schemeClr val="tx1">
                    <a:lumMod val="65000"/>
                    <a:lumOff val="35000"/>
                  </a:schemeClr>
                </a:solidFill>
              </a:rPr>
              <a:t>Jezi te sou tè sa a sou fòm moun, men li se Bondye tou.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t" sz="3600">
                <a:solidFill>
                  <a:schemeClr val="tx1">
                    <a:lumMod val="65000"/>
                    <a:lumOff val="35000"/>
                  </a:schemeClr>
                </a:solidFill>
              </a:rPr>
              <a:t>Jan Bondye te bay disip li yo lòd sou mòn lan,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t" sz="3600">
                <a:solidFill>
                  <a:schemeClr val="tx1">
                    <a:lumMod val="65000"/>
                    <a:lumOff val="35000"/>
                  </a:schemeClr>
                </a:solidFill>
              </a:rPr>
              <a:t>nou dwe kwè nan Jezi kòm Pitit Bondye a epi koute l ak anpil atansyon.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Pòl, ki te nan prizon, te konnen li t apral mouri, e li te ekri yon lèt pou Timote, disip li renmen anpil 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Lèt la te di ki jan Timote ta dwe anseye kwayan yo kòm yon minis legliz.</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Timote ak kwayan yo te li lèt Pòl la e yo te deside pou yo pa pèdi lafwa jiska lafen menm nan pèsekisyon.</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Se konsa, lafwa Pòl te pase bay disip li a Timote, epi ankò nan legliz yo.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ht" altLang="ko-KR" sz="3600">
                <a:solidFill>
                  <a:schemeClr val="tx1">
                    <a:lumMod val="65000"/>
                    <a:lumOff val="35000"/>
                  </a:schemeClr>
                </a:solidFill>
              </a:rPr>
              <a:t>Mèsi a evanjelis yo ki te preche levanjil la ak pwofesè yo ki te anseye nou pawòl Bondye a, lafwa nou ak legliz nou an grandi.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t" altLang="ko-KR" sz="3600">
                <a:solidFill>
                  <a:schemeClr val="tx1">
                    <a:lumMod val="65000"/>
                    <a:lumOff val="35000"/>
                  </a:schemeClr>
                </a:solidFill>
              </a:rPr>
              <a:t>Kounye a nou dwe delivre lafwa nou epi anseye yo pawòl Bondye nou te aprann nan.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t>Kiyès Jezi?</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 se..</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resisite e li vivan pou toutan, ak legliz ak kwayan ki kwè nan li.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Pou kiyès Pòl te ekri lèt la pandan jou lanmò li a t ap pwoche?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Lik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Mak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Timote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③ </a:t>
            </a:r>
            <a:r xmlns:a="http://schemas.openxmlformats.org/drawingml/2006/main">
              <a:rPr lang="ht" altLang="ko-KR" sz="2800">
                <a:solidFill>
                  <a:srgbClr val="ff0000"/>
                </a:solidFill>
              </a:rPr>
              <a:t>Timote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ht" altLang="ko-KR" sz="3600"/>
              <a:t>Mwen te fè m sonje lafwa sensè ou a, ki te viv anvan nan grann ou Lois ak nan manman ou Eunice e, mwen konvenki, kounye a ap viv nan ou tou.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2Thimote</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4:</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100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Jan te wè yon vizyon etonan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ht" altLang="ko-KR" sz="3600"/>
              <a:t>Moun ki temwaye bagay sa yo di: "Wi, m'ap vini talè." Amèn. Vini non, Senyè Jezi.</a:t>
            </a:r>
            <a:endParaRPr xmlns:a="http://schemas.openxmlformats.org/drawingml/2006/main" lang="en-US" altLang="ko-KR" sz="3600"/>
          </a:p>
          <a:p>
            <a:pPr xmlns:a="http://schemas.openxmlformats.org/drawingml/2006/main" lvl="0">
              <a:defRPr/>
            </a:pPr>
            <a:r xmlns:a="http://schemas.openxmlformats.org/drawingml/2006/main">
              <a:rPr lang="ht"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Revelasyon</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22:</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t>Kiyès Jezi?</a:t>
            </a:r>
            <a:r xmlns:a="http://schemas.openxmlformats.org/drawingml/2006/main">
              <a:rPr altLang="en-US" lang="h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 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moun ki klere byen bèl ak yon aparans gloriye.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Pèsekisyon legliz la te vin pi mal ak pi mal chak jou. Tout disip li yo te mouri pandan yo te kenbe lafwa, e Jan te fèmen pou kont li nan Patmos.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Yon jou, li tande yon vwa byen fò tankou yon twonpèt, ki di: "Ekri sou yon woulo sa w wè a epi voye l bay sèt legliz yo."</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Jan te wè Jezi tou. Jezi te imaj yon wa ki te gen tout pouvwa sou latè.</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Jan wè nouvo syèl la ak nouvo tè ki gen pou vini an. Pa p gen anyen ki mal, p ap gen lapenn, e ap toujou gen kè kontan ak Bondye.</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Jan te ekri tout vizyon sa yo e li te ekri yo bay legliz yo. "Kenbe lafwa, paske Seyè a ap vini ankò!" Sa a se dènye liv la nan Bib la, Revelasyon</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solidFill>
                  <a:schemeClr val="tx1">
                    <a:lumMod val="65000"/>
                    <a:lumOff val="35000"/>
                  </a:schemeClr>
                </a:solidFill>
              </a:rPr>
              <a:t>Jezi pral tounen ankò sou tè sa 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kòm yon jij yon jou.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Lè sa a, moun ki pa t 'kwè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nan Jezi soufri pou tout tan,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Moun ki kwè nan Jezi ap jwi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Lavi ki p'ap janm fini ak kontantman.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Èske w ap tann Jezi vini ankò?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Nou pa dwe pèdi espwa sa a, nou dwe kenbe lafwa nou sou tè sa a jiska lafen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t>Kiyès Jezi?</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pral tounen ankò sou tè sa a kòm wa, li pral jije tout bagay, epi li pral dirije tout bagay pou tout tan.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Ki jan yo rele zile kote disip Jan te fèmen?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④ </a:t>
            </a:r>
            <a:r xmlns:a="http://schemas.openxmlformats.org/drawingml/2006/main">
              <a:rPr lang="ht"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ht" altLang="ko-KR" sz="3600"/>
              <a:t>Moun ki temwaye bagay sa yo di: "Wi, m'ap vini talè." Amèn. Vini non, Senyè Jezi.</a:t>
            </a:r>
            <a:endParaRPr xmlns:a="http://schemas.openxmlformats.org/drawingml/2006/main" lang="en-US" altLang="ko-KR" sz="3600"/>
          </a:p>
          <a:p>
            <a:pPr xmlns:a="http://schemas.openxmlformats.org/drawingml/2006/main" lvl="0">
              <a:defRPr/>
            </a:pPr>
            <a:r xmlns:a="http://schemas.openxmlformats.org/drawingml/2006/main">
              <a:rPr lang="ht"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Revelasyon</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22:</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Jodi a</a:t>
            </a:r>
            <a:r xmlns:a="http://schemas.openxmlformats.org/drawingml/2006/main">
              <a:rPr altLang="en-US" lang="ht" sz="4000">
                <a:solidFill>
                  <a:srgbClr val="ff0000"/>
                </a:solidFill>
              </a:rPr>
              <a:t> </a:t>
            </a:r>
            <a:r xmlns:a="http://schemas.openxmlformats.org/drawingml/2006/main">
              <a:rPr altLang="ko-KR" lang="ht" sz="4000">
                <a:solidFill>
                  <a:srgbClr val="ff0000"/>
                </a:solidFill>
              </a:rPr>
              <a:t>Egzamen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Ki moun ki pa t 'wè transfigirasyon Jezi 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Pyè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Jan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Toma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④ </a:t>
            </a:r>
            <a:r xmlns:a="http://schemas.openxmlformats.org/drawingml/2006/main">
              <a:rPr altLang="ko-KR" lang="ht" sz="2800">
                <a:solidFill>
                  <a:srgbClr val="ff0000"/>
                </a:solidFill>
              </a:rPr>
              <a:t>Toma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ht" sz="3600"/>
              <a:t>Se la li te transfigire devan yo. Figi l te klere tankou solèy, rad li vin blan tankou limyè.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17:</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75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Jezi</a:t>
            </a:r>
            <a:r xmlns:a="http://schemas.openxmlformats.org/drawingml/2006/main">
              <a:rPr lang="ht" altLang="en-US" sz="4400"/>
              <a:t> </a:t>
            </a:r>
            <a:r xmlns:a="http://schemas.openxmlformats.org/drawingml/2006/main">
              <a:rPr lang="ht" altLang="ko-KR" sz="4400"/>
              <a:t>Renmen Timoun yo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ht" sz="3600"/>
              <a:t>Lè Jezi wè sa, li te fache. Li di yo: Kite timoun yo vin jwenn mwen, pa anpeche yo, paske wayòm Bondye a se pou moun tankou sa yo.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Yon paran te mennen pitit li bay Jezi pou l te beni 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Lè sa a, disip Jezi yo reprimande li. "Ki jan ou oze mennen pitit ou bay Jezi?"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Lè Jezi wè sa, li te fache.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“Pa anpeche timoun yo vin jwenn mwen. Wayòm Bondye a se pou moun tankou timoun sa yo.”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Men, pitit gason an te gaspiye tout byen l 'nan peyi a byen lwen epi li te vin mizerab.</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"Nenpòt moun ki p'ap resevwa wayòm Bondye a tankou yon timoun piti p'ap janm antre nan li." Epi li pran timoun yo nan bra l ', li mete men l' sou yo epi li beni yo.</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ht" sz="3600">
                <a:solidFill>
                  <a:schemeClr val="tx1">
                    <a:lumMod val="65000"/>
                    <a:lumOff val="35000"/>
                  </a:schemeClr>
                </a:solidFill>
              </a:rPr>
              <a:t>Jezi te di ke wayòm Bondye a se pou moun tankou timoun sa yo.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t" sz="3600">
                <a:solidFill>
                  <a:schemeClr val="tx1">
                    <a:lumMod val="65000"/>
                    <a:lumOff val="35000"/>
                  </a:schemeClr>
                </a:solidFill>
              </a:rPr>
              <a:t>Se pou nou tou vin timoun ki renmen Bondye ak obeyi Jezi san pèdi pi, onèt,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t" sz="3600">
                <a:solidFill>
                  <a:schemeClr val="tx1">
                    <a:lumMod val="65000"/>
                    <a:lumOff val="35000"/>
                  </a:schemeClr>
                </a:solidFill>
              </a:rPr>
              <a:t>ak vrè kè yon timoun.</a:t>
            </a:r>
            <a:r xmlns:a="http://schemas.openxmlformats.org/drawingml/2006/main">
              <a:rPr altLang="en-US" lang="ht"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t>Kiyès Jezi?</a:t>
            </a:r>
            <a:r xmlns:a="http://schemas.openxmlformats.org/drawingml/2006/main">
              <a:rPr altLang="en-US" lang="h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a:t>
            </a:r>
            <a:r xmlns:a="http://schemas.openxmlformats.org/drawingml/2006/main">
              <a:rPr altLang="en-US" lang="ht" sz="3600">
                <a:solidFill>
                  <a:srgbClr val="0070c0"/>
                </a:solidFill>
              </a:rPr>
              <a:t> </a:t>
            </a:r>
            <a:r xmlns:a="http://schemas.openxmlformats.org/drawingml/2006/main">
              <a:rPr altLang="ko-KR" lang="ht" sz="3600">
                <a:solidFill>
                  <a:srgbClr val="0070c0"/>
                </a:solidFill>
              </a:rPr>
              <a:t>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moun ki renmen, bay valè ak beni timoun yo.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Ki sa disip yo te fè lè timoun yo te eseye al jwenn Jezi?</a:t>
            </a:r>
            <a:r xmlns:a="http://schemas.openxmlformats.org/drawingml/2006/main">
              <a:rPr altLang="en-US" lang="ht"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Yo te akeyi yo ak kè kontan.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Yo reprimande yo pou yo pa ale jwenn Jezi.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Yo prezante timoun yo Jezi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Yo ba yo manje, yo voye yo lakay yo.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② </a:t>
            </a:r>
            <a:r xmlns:a="http://schemas.openxmlformats.org/drawingml/2006/main">
              <a:rPr altLang="ko-KR" lang="ht" sz="2800">
                <a:solidFill>
                  <a:srgbClr val="ff0000"/>
                </a:solidFill>
              </a:rPr>
              <a:t>Yo reprimande yo pou yo pa ale jwenn Jezi.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ht" sz="3600"/>
              <a:t>Lè Jezi wè sa, li te fache. Li di yo: Kite timoun yo vin jwenn mwen, pa anpeche yo, paske wayòm Bondye a se pou moun tankou sa yo.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76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Jezi te geri yon avèg, Bartime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ht" sz="3600"/>
              <a:t>Jezi di: "Ale, lafwa ou geri ou." Menm lè a, li wè l', li swiv Jezi sou wout la.</a:t>
            </a:r>
            <a:endParaRPr xmlns:a="http://schemas.openxmlformats.org/drawingml/2006/main" altLang="ko-KR" lang="en-US" sz="3600"/>
          </a:p>
          <a:p>
            <a:pPr xmlns:a="http://schemas.openxmlformats.org/drawingml/2006/main" lvl="0">
              <a:defRPr/>
            </a:pPr>
            <a:r xmlns:a="http://schemas.openxmlformats.org/drawingml/2006/main">
              <a:rPr altLang="ko-KR" lang="ht"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ht"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10:</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Lè Jezi rive Jeriko, yon avèg, Bartime te chita bò wout la ap mande charite.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Lè l' tande se Jezi, moun Nazarèt la, li pran rele byen fò: "Jezi, pitit David, gen pitye pou mwen!"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ht" altLang="ko-KR" sz="3000">
                <a:solidFill>
                  <a:schemeClr val="tx1">
                    <a:lumMod val="65000"/>
                    <a:lumOff val="35000"/>
                  </a:schemeClr>
                </a:solidFill>
              </a:rPr>
              <a:t>Jezi rele Bartime. "Kisa ou vle mwen fè pou ou?" Jezi mande li. Avèg la di: Mèt, mwen vle wè.</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ht" sz="2800">
                <a:solidFill>
                  <a:schemeClr val="tx1">
                    <a:lumMod val="65000"/>
                    <a:lumOff val="35000"/>
                  </a:schemeClr>
                </a:solidFill>
              </a:rPr>
              <a:t>Pitit gason an te rann li kont li te vin pi malere pase sèvitè kay papa l yo.</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ht" sz="2800">
                <a:solidFill>
                  <a:schemeClr val="tx1">
                    <a:lumMod val="65000"/>
                    <a:lumOff val="35000"/>
                  </a:schemeClr>
                </a:solidFill>
              </a:rPr>
              <a:t>Se konsa, li tounen e li sipliye papa l pou l aksepte l kòm youn nan sèvitè l yo.</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Jezi di: "Ale, lafwa ou geri ou." Menm lè a, li te resevwa je l '.</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"Mèsi, Jezi!" Bartime te swiv Jezi, ki te kite l wè.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ht" sz="3600">
                <a:solidFill>
                  <a:schemeClr val="tx1">
                    <a:lumMod val="65000"/>
                    <a:lumOff val="35000"/>
                  </a:schemeClr>
                </a:solidFill>
              </a:rPr>
              <a:t>Jezi di Bartime: "Lafwa ou geri ou."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t" sz="3600">
                <a:solidFill>
                  <a:schemeClr val="tx1">
                    <a:lumMod val="65000"/>
                    <a:lumOff val="35000"/>
                  </a:schemeClr>
                </a:solidFill>
              </a:rPr>
              <a:t>Se lafwa ki sove nou.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t" sz="3600">
                <a:solidFill>
                  <a:schemeClr val="tx1">
                    <a:lumMod val="65000"/>
                    <a:lumOff val="35000"/>
                  </a:schemeClr>
                </a:solidFill>
              </a:rPr>
              <a:t>Lafwa eksprime nan lapriyè serye.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t" sz="3600">
                <a:solidFill>
                  <a:schemeClr val="tx1">
                    <a:lumMod val="65000"/>
                    <a:lumOff val="35000"/>
                  </a:schemeClr>
                </a:solidFill>
              </a:rPr>
              <a:t>Lè nou priye Jezi,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t" sz="3600">
                <a:solidFill>
                  <a:schemeClr val="tx1">
                    <a:lumMod val="65000"/>
                    <a:lumOff val="35000"/>
                  </a:schemeClr>
                </a:solidFill>
              </a:rPr>
              <a:t>Nou dwe gen lafwa sa 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t>Kiyès Jezi?</a:t>
            </a:r>
            <a:r xmlns:a="http://schemas.openxmlformats.org/drawingml/2006/main">
              <a:rPr altLang="en-US" lang="h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 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moun ki koute e ki reponn priyè nou yo.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Ki sa Bartime te mande Jezi?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Banm anpil lajan.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Mwen vle vin disip ou.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Kite m mache sou dlo 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Mwen vle wè ankò.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④ </a:t>
            </a:r>
            <a:r xmlns:a="http://schemas.openxmlformats.org/drawingml/2006/main">
              <a:rPr altLang="ko-KR" lang="ht" sz="2800">
                <a:solidFill>
                  <a:srgbClr val="ff0000"/>
                </a:solidFill>
              </a:rPr>
              <a:t>Mwen vle wè ankò.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ht" sz="3600"/>
              <a:t>Jezi di: "Ale, lafwa ou geri ou." Menm lè a, li wè l', li swiv Jezi sou wout la.</a:t>
            </a:r>
            <a:endParaRPr xmlns:a="http://schemas.openxmlformats.org/drawingml/2006/main" altLang="ko-KR" lang="en-US" sz="3600"/>
          </a:p>
          <a:p>
            <a:pPr xmlns:a="http://schemas.openxmlformats.org/drawingml/2006/main" lvl="0">
              <a:defRPr/>
            </a:pPr>
            <a:r xmlns:a="http://schemas.openxmlformats.org/drawingml/2006/main">
              <a:rPr altLang="ko-KR" lang="ht"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ht"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10:</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77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Zache te monte yon pye bwa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ht" sz="3600"/>
              <a:t>Paske, Moun Bondye voye nan lachè a te vin chèche sa ki te pèdi a, pou l sove l."</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Lik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19:</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Te gen yon nonm rich yo te rele Zache. Li te yon pèseptè kontribisyon an chèf, kidonk moun te rayi li.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Yon jou, Jezi rive nan vilaj kote Zache te rete a. Anpil moun te gen anpil moun pou yo wè Jezi.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Le pli vit ke papa l 'wè pitit gason l' soti byen lwen, li kouri bò kote l ', li anbrase l' ak aksepte l 'ak kè kontan.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Zache te monte nan yon pye bwa pou l te wè Jezi. Jezi gade li epi li di. "Zake, desann imedyatman. Mwen dwe rete lakay ou jodi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"Zak te deside bay Jezi: "Mwen pral bay pòv yo mwatye nan byen mwen yo."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ht" altLang="ko-KR" sz="3000">
                <a:solidFill>
                  <a:schemeClr val="tx1">
                    <a:lumMod val="65000"/>
                    <a:lumOff val="35000"/>
                  </a:schemeClr>
                </a:solidFill>
              </a:rPr>
              <a:t>Jezi te di, "Jodi a, delivrans lan rive nan kay sa a. Mwen vin chèche ak sove sa ki te pèdi."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chemeClr val="tx1">
                    <a:lumMod val="65000"/>
                    <a:lumOff val="35000"/>
                  </a:schemeClr>
                </a:solidFill>
              </a:rPr>
              <a:t>Lè Zache te rankontre Jezi, li te konfese li t ap bay pòv yo byen li pi renmen 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Ki sa ki pi enpòtan pou ou?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Ki sa ou te abandone apre ou fin rankontre Jezi?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Nou dwe sonje bagay ki pi presye pou nou se Jezi.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rgbClr val="ff0000"/>
                </a:solidFill>
              </a:rPr>
              <a:t>Kiyès Jezi?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 se..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Sovè a ki te vin nan peyi sa a pou sove tout moun san distenksyon.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Jodi a</a:t>
            </a:r>
            <a:r xmlns:a="http://schemas.openxmlformats.org/drawingml/2006/main">
              <a:rPr altLang="en-US" lang="ht" sz="4000">
                <a:solidFill>
                  <a:srgbClr val="ff0000"/>
                </a:solidFill>
              </a:rPr>
              <a:t> </a:t>
            </a:r>
            <a:r xmlns:a="http://schemas.openxmlformats.org/drawingml/2006/main">
              <a:rPr altLang="ko-KR" lang="ht" sz="4000">
                <a:solidFill>
                  <a:srgbClr val="ff0000"/>
                </a:solidFill>
              </a:rPr>
              <a:t>Egzamen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Poukisa moun te rayi Zache?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Paske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li</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te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a</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chèf</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taks</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pèseptè.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Paske li te byen kwè nan Jezi.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Paske li te priye anpil.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Paske li te bèl.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① </a:t>
            </a:r>
            <a:r xmlns:a="http://schemas.openxmlformats.org/drawingml/2006/main">
              <a:rPr altLang="ko-KR" lang="ht" sz="2800">
                <a:solidFill>
                  <a:srgbClr val="ff0000"/>
                </a:solidFill>
              </a:rPr>
              <a:t>Paske li te yon pèseptè taks an chèf.</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ht" sz="3600"/>
              <a:t>Paske, Moun Bondye voye nan lachè a te vin chèche sa ki te pèdi a, pou l sove l."</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Lik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19:</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ht">
                <a:solidFill>
                  <a:schemeClr val="tx1">
                    <a:lumMod val="50000"/>
                    <a:lumOff val="50000"/>
                  </a:schemeClr>
                </a:solidFill>
              </a:rPr>
              <a:t>Nimewo 78 Pawòl Bondye a</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ht" sz="4400"/>
              <a:t>Yon kay bati sou wòch la</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ht" sz="3600"/>
              <a:t>"Se poutèt sa, tout moun ki tande pawòl mwen yo epi ki mete yo an pratik, se tankou yon moun ki gen bon konprann ki bati kay li sou wòch 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7:</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Jezi te rakonte istwa de mesye ki t ap bati yon kay.</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Jezi di: "Bondye, papa ou toujou ap tann ou."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Youn nan yo deside bati kay li sou sab la, yon lòt sou wòch la.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De yo te travay di pou konstwi yon kay. Tou de kay yo te sanble fò sou deyò a san yo pa yon gwo diferans.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Lè gwo lapli a te lakòz yon inondasyon, kay ki te bati sou sab la te lave. Men, kay ki te bati sou wòch la te kanpe fèm.</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Jezi te di: “Tout moun ki tande pawòl mwen yo epi ki mete yo an pratik, se tankou yon moun ki gen bon konprann ki bati kay li sou wòch 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ht" sz="3600">
                <a:solidFill>
                  <a:schemeClr val="tx1">
                    <a:lumMod val="65000"/>
                    <a:lumOff val="35000"/>
                  </a:schemeClr>
                </a:solidFill>
              </a:rPr>
              <a:t>Jezi te di: “Tout moun ki tande pawòl mwen yo epi ki mete yo an pratik, se tankou yon moun ki gen bon konprann ki bati kay li sou wòch la.”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t" sz="3600">
                <a:solidFill>
                  <a:schemeClr val="tx1">
                    <a:lumMod val="65000"/>
                    <a:lumOff val="35000"/>
                  </a:schemeClr>
                </a:solidFill>
              </a:rPr>
              <a:t>Èske w mete tout pawòl Bondye an pratik?</a:t>
            </a:r>
            <a:r xmlns:a="http://schemas.openxmlformats.org/drawingml/2006/main">
              <a:rPr altLang="en-US" lang="ht" sz="3600">
                <a:solidFill>
                  <a:schemeClr val="tx1">
                    <a:lumMod val="65000"/>
                    <a:lumOff val="35000"/>
                  </a:schemeClr>
                </a:solidFill>
              </a:rPr>
              <a:t> </a:t>
            </a:r>
            <a:r xmlns:a="http://schemas.openxmlformats.org/drawingml/2006/main">
              <a:rPr altLang="ko-KR" lang="ht" sz="3600">
                <a:solidFill>
                  <a:schemeClr val="tx1">
                    <a:lumMod val="65000"/>
                    <a:lumOff val="35000"/>
                  </a:schemeClr>
                </a:solidFill>
              </a:rPr>
              <a:t>Se pou nou vin moun saj ki obeyi Pawòl Bondye 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t>Kiyès Jezi?</a:t>
            </a:r>
            <a:r xmlns:a="http://schemas.openxmlformats.org/drawingml/2006/main">
              <a:rPr altLang="en-US" lang="h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a:t>
            </a:r>
            <a:r xmlns:a="http://schemas.openxmlformats.org/drawingml/2006/main">
              <a:rPr altLang="en-US" lang="ht" sz="3600">
                <a:solidFill>
                  <a:srgbClr val="0070c0"/>
                </a:solidFill>
              </a:rPr>
              <a:t> </a:t>
            </a:r>
            <a:r xmlns:a="http://schemas.openxmlformats.org/drawingml/2006/main">
              <a:rPr altLang="ko-KR" lang="ht" sz="3600">
                <a:solidFill>
                  <a:srgbClr val="0070c0"/>
                </a:solidFill>
              </a:rPr>
              <a:t>se..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moun ki pran plezi nan moun ki obeyi Pawòl la.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Ki lè kay ki te bati sou sab la tonbe?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Le pli vit ke kay la te bati,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Lè solèy la te klere,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Lè anpil moun te antre nan kay la,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Lè lapli tonbe anpil epi inonde,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④ </a:t>
            </a:r>
            <a:r xmlns:a="http://schemas.openxmlformats.org/drawingml/2006/main">
              <a:rPr altLang="ko-KR" lang="ht" sz="2800">
                <a:solidFill>
                  <a:srgbClr val="ff0000"/>
                </a:solidFill>
              </a:rPr>
              <a:t>Lè lapli tonbe anpil epi inonde,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ht" sz="3600"/>
              <a:t>"Se poutèt sa, tout moun ki tande pawòl mwen yo epi ki mete yo an pratik, se tankou yon moun ki gen bon konprann ki bati kay li sou wòch 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7:</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79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Senk Vyèj ki gen bon konprann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ht" sz="3600"/>
              <a:t>"Se poutèt sa, veye, paske nou pa konnen jou a, ni lè 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25:</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chemeClr val="tx1">
                    <a:lumMod val="65000"/>
                    <a:lumOff val="35000"/>
                  </a:schemeClr>
                </a:solidFill>
              </a:rPr>
              <a:t>Nou peche anpil nan lavi nou.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Se konsa, nou santi nou koupab pou peche kont Bondye.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Men, Bondye toujou padonnen nou pou peche nou yo.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Paske Jezi te deja pran tout peche nou yo.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Ou dwe kwè sa epi ale nan Bondye ak rekonesans ak lajwa.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Te gen dis jenn fi ki t ap prepare pou fèt maryaj la. Senk ti fi ki gen bon konprann yo te prepare lanp ak ase lwil oliv, men senk lòt yo pa t '.</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Nan mitan lannwit, lè lemarye a te an reta, dis jenn fi yo tonbe nan dòmi.</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"Veterinè cheval la isit la!" Vyèj yo leve prese. Epi limyè senk jenn fi ki pa t prepare ase lwil oliv te etenn.</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"Ban nou ti gout lwil oliv." "Si nou ba ou lwil oliv nou an, nou ka manke lwil tou. Ale pran yon ti lwil oliv."</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Men, pandan senk fi sòt yo te al achte lwil oliv, pòt fèt la fèmen. Evantyèlman, senk tifi san konprann yo pa te pèmèt yo ale nan fèt 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ht" sz="3600">
                <a:solidFill>
                  <a:schemeClr val="tx1">
                    <a:lumMod val="65000"/>
                    <a:lumOff val="35000"/>
                  </a:schemeClr>
                </a:solidFill>
              </a:rPr>
              <a:t>Sa a se yon istwa ke Jezi di nou ki jan pou nou tann jou a lè li tounen.</a:t>
            </a:r>
            <a:r xmlns:a="http://schemas.openxmlformats.org/drawingml/2006/main">
              <a:rPr altLang="en-US" lang="ht" sz="3600">
                <a:solidFill>
                  <a:schemeClr val="tx1">
                    <a:lumMod val="65000"/>
                    <a:lumOff val="35000"/>
                  </a:schemeClr>
                </a:solidFill>
              </a:rPr>
              <a:t> </a:t>
            </a:r>
            <a:r xmlns:a="http://schemas.openxmlformats.org/drawingml/2006/main">
              <a:rPr altLang="ko-KR" lang="ht" sz="3600">
                <a:solidFill>
                  <a:schemeClr val="tx1">
                    <a:lumMod val="65000"/>
                    <a:lumOff val="35000"/>
                  </a:schemeClr>
                </a:solidFill>
              </a:rPr>
              <a:t>Pa gen moun ki konnen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t" sz="3600">
                <a:solidFill>
                  <a:schemeClr val="tx1">
                    <a:lumMod val="65000"/>
                    <a:lumOff val="35000"/>
                  </a:schemeClr>
                </a:solidFill>
              </a:rPr>
              <a:t>lè Jezi ap vini ankò.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t" sz="3600">
                <a:solidFill>
                  <a:schemeClr val="tx1">
                    <a:lumMod val="65000"/>
                    <a:lumOff val="35000"/>
                  </a:schemeClr>
                </a:solidFill>
              </a:rPr>
              <a:t>Men, tankou senk jenn fi ki gen bon konprann yo, nou dwe toujou reveye epi tann Jezi ak yon kè prepare.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t>Kiyès Jezi?</a:t>
            </a:r>
            <a:r xmlns:a="http://schemas.openxmlformats.org/drawingml/2006/main">
              <a:rPr altLang="en-US" lang="h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te pwomèt pou l tounen ankò nan peyi sa a lè pèsonn pa konnen.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Kisa senk jenn fi moun fou yo pa t prepare?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lwil oliv</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dlo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rad</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kado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① </a:t>
            </a:r>
            <a:r xmlns:a="http://schemas.openxmlformats.org/drawingml/2006/main">
              <a:rPr altLang="ko-KR" lang="ht" sz="2800">
                <a:solidFill>
                  <a:srgbClr val="ff0000"/>
                </a:solidFill>
              </a:rPr>
              <a:t>lwil oliv</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ht" sz="3600"/>
              <a:t>"Se poutèt sa, veye, paske nou pa konnen jou a, ni lè 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25:</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80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Parabòl talan yo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t>Kiyès Jezi?</a:t>
            </a:r>
            <a:r xmlns:a="http://schemas.openxmlformats.org/drawingml/2006/main">
              <a:rPr altLang="en-US" lang="h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a:t>
            </a:r>
            <a:r xmlns:a="http://schemas.openxmlformats.org/drawingml/2006/main">
              <a:rPr altLang="en-US" lang="ht" sz="3600">
                <a:solidFill>
                  <a:srgbClr val="0070c0"/>
                </a:solidFill>
              </a:rPr>
              <a:t> </a:t>
            </a:r>
            <a:r xmlns:a="http://schemas.openxmlformats.org/drawingml/2006/main">
              <a:rPr altLang="ko-KR" lang="ht" sz="3600">
                <a:solidFill>
                  <a:srgbClr val="0070c0"/>
                </a:solidFill>
              </a:rPr>
              <a:t>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moun ki toujou renmen e ki tann nou.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ht" sz="3600"/>
              <a:t>"Mèt li reponn li: 'Bon, bon sèvitè ki fidèl! Ou te fidèl nan kèk bagay, m'ap mete ou reskonsab anpil bagay. Vini non ak kè kontan mèt ou 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Yon moun te konfye lajan bay sèvitè l 'nan wout li aletranje. Li bay premye sèvitè a senk talan, de bay dezyèm lan, yonn bay twazyèm.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ht" sz="2800">
                <a:solidFill>
                  <a:schemeClr val="tx1">
                    <a:lumMod val="65000"/>
                    <a:lumOff val="35000"/>
                  </a:schemeClr>
                </a:solidFill>
              </a:rPr>
              <a:t>Sèvitè a ki te resevwa 5 talan ak de talan ale an menm tan, li mete lajan yo nan travay epi li te genyen doub. Sepandan, yon nonm ki te resevwa 1 talan soti, li fouye yon twou nan tè a epi li kache lajan mèt li 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Lè mèt la tounen, li fè kont yo ak yo, premye sèvitè a te genyen senk talan anplis, e dezyèm lan de plis.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Men, sèvitè a ki te resevwa yon sèl talan pa te genyen okenn. “Mèt, ou te ban mwen sèlman yon talan. Lè sa a, ki jan mwen ka fè plis lajan?"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Mèt li te fache. "Ou ta dwe mete lajan mwen an nan depo ak bankye yo, mwen ta resevwa li tounen ak enterè. Ou menm sèvitè ki pa vo anyen, soti lakay mwen!"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chemeClr val="tx1">
                    <a:lumMod val="65000"/>
                    <a:lumOff val="35000"/>
                  </a:schemeClr>
                </a:solidFill>
              </a:rPr>
              <a:t>Jezi ap avèti nou pou nou pa parese grasa parabòl talan yo.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Gen yon bagay ki pi enpòtan pase kantite lajan nou te resevwa.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Bagay ki pi enpòtan an se pou w viv yon lavi pou glwa Bondye lè w sèvi ak sa w genyen fidèlman.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Nou tout ta dwe viv kalite lavi sa 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yo dwe fè lwanj pa Jezi.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t>Kiyès Jezi?</a:t>
            </a:r>
            <a:r xmlns:a="http://schemas.openxmlformats.org/drawingml/2006/main">
              <a:rPr altLang="en-US" lang="h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 se..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mèt nou, ki evalye lavi nou epi rekonpanse nou kòmsadwa.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Kisa mèt la te konfye sèvitè yo pandan l t ap vwayaje byen lwen?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kay</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jaden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magazen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talan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④ </a:t>
            </a:r>
            <a:r xmlns:a="http://schemas.openxmlformats.org/drawingml/2006/main">
              <a:rPr altLang="ko-KR" lang="ht" sz="2800">
                <a:solidFill>
                  <a:srgbClr val="ff0000"/>
                </a:solidFill>
              </a:rPr>
              <a:t>talan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ht" sz="3600"/>
              <a:t>"Mèt li reponn li: 'Bon, bon sèvitè ki fidèl! Ou te fidèl nan kèk bagay, m'ap mete ou reskonsab anpil bagay. Vini non ak kè kontan mèt ou 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